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3"/>
  </p:notesMasterIdLst>
  <p:sldIdLst>
    <p:sldId id="256" r:id="rId2"/>
    <p:sldId id="263" r:id="rId3"/>
    <p:sldId id="292" r:id="rId4"/>
    <p:sldId id="303" r:id="rId5"/>
    <p:sldId id="257" r:id="rId6"/>
    <p:sldId id="258" r:id="rId7"/>
    <p:sldId id="259" r:id="rId8"/>
    <p:sldId id="279" r:id="rId9"/>
    <p:sldId id="280" r:id="rId10"/>
    <p:sldId id="260" r:id="rId11"/>
    <p:sldId id="264" r:id="rId12"/>
    <p:sldId id="261" r:id="rId13"/>
    <p:sldId id="282" r:id="rId14"/>
    <p:sldId id="262" r:id="rId15"/>
    <p:sldId id="266" r:id="rId16"/>
    <p:sldId id="272" r:id="rId17"/>
    <p:sldId id="268" r:id="rId18"/>
    <p:sldId id="269" r:id="rId19"/>
    <p:sldId id="270" r:id="rId20"/>
    <p:sldId id="271" r:id="rId21"/>
    <p:sldId id="273" r:id="rId22"/>
    <p:sldId id="274" r:id="rId23"/>
    <p:sldId id="281" r:id="rId24"/>
    <p:sldId id="275" r:id="rId25"/>
    <p:sldId id="276" r:id="rId26"/>
    <p:sldId id="277" r:id="rId27"/>
    <p:sldId id="278" r:id="rId28"/>
    <p:sldId id="283" r:id="rId29"/>
    <p:sldId id="284" r:id="rId30"/>
    <p:sldId id="305" r:id="rId31"/>
    <p:sldId id="308" r:id="rId32"/>
    <p:sldId id="309" r:id="rId33"/>
    <p:sldId id="307" r:id="rId34"/>
    <p:sldId id="310" r:id="rId35"/>
    <p:sldId id="311" r:id="rId36"/>
    <p:sldId id="312" r:id="rId37"/>
    <p:sldId id="293" r:id="rId38"/>
    <p:sldId id="285" r:id="rId39"/>
    <p:sldId id="286" r:id="rId40"/>
    <p:sldId id="291" r:id="rId41"/>
    <p:sldId id="304" r:id="rId42"/>
    <p:sldId id="288" r:id="rId43"/>
    <p:sldId id="289" r:id="rId44"/>
    <p:sldId id="290" r:id="rId45"/>
    <p:sldId id="295" r:id="rId46"/>
    <p:sldId id="296" r:id="rId47"/>
    <p:sldId id="297" r:id="rId48"/>
    <p:sldId id="299" r:id="rId49"/>
    <p:sldId id="300" r:id="rId50"/>
    <p:sldId id="301" r:id="rId51"/>
    <p:sldId id="302"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B6A8"/>
    <a:srgbClr val="9BAFB6"/>
    <a:srgbClr val="CA6731"/>
    <a:srgbClr val="C4BC47"/>
    <a:srgbClr val="8EBE5E"/>
    <a:srgbClr val="74B97A"/>
    <a:srgbClr val="FAB7A6"/>
    <a:srgbClr val="D7FFF9"/>
    <a:srgbClr val="F6E8F2"/>
    <a:srgbClr val="C5B0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4"/>
    <p:restoredTop sz="83824"/>
  </p:normalViewPr>
  <p:slideViewPr>
    <p:cSldViewPr snapToGrid="0" snapToObjects="1">
      <p:cViewPr varScale="1">
        <p:scale>
          <a:sx n="92" d="100"/>
          <a:sy n="92" d="100"/>
        </p:scale>
        <p:origin x="130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8D284E-9081-E14D-80A2-2F4DC5205AA0}" type="doc">
      <dgm:prSet loTypeId="urn:microsoft.com/office/officeart/2005/8/layout/matrix2" loCatId="" qsTypeId="urn:microsoft.com/office/officeart/2005/8/quickstyle/simple1" qsCatId="simple" csTypeId="urn:microsoft.com/office/officeart/2005/8/colors/colorful2" csCatId="colorful" phldr="1"/>
      <dgm:spPr/>
      <dgm:t>
        <a:bodyPr/>
        <a:lstStyle/>
        <a:p>
          <a:endParaRPr lang="en-US"/>
        </a:p>
      </dgm:t>
    </dgm:pt>
    <dgm:pt modelId="{C98EE377-4BE9-2A4E-A56B-750EA4A71029}">
      <dgm:prSet phldrT="[Text]" custT="1"/>
      <dgm:spPr/>
      <dgm:t>
        <a:bodyPr/>
        <a:lstStyle/>
        <a:p>
          <a:r>
            <a:rPr lang="en-GB" sz="1200" dirty="0"/>
            <a:t>Create reserves of medical supplies in case of a crisis</a:t>
          </a:r>
          <a:endParaRPr lang="en-US" sz="1200" dirty="0"/>
        </a:p>
      </dgm:t>
    </dgm:pt>
    <dgm:pt modelId="{554D3AFF-E86A-B643-8EBA-3A0BA409114E}" type="parTrans" cxnId="{EF3E89BD-C6B3-B449-AC9F-6FA8F8715A29}">
      <dgm:prSet/>
      <dgm:spPr/>
      <dgm:t>
        <a:bodyPr/>
        <a:lstStyle/>
        <a:p>
          <a:endParaRPr lang="en-US" sz="1200"/>
        </a:p>
      </dgm:t>
    </dgm:pt>
    <dgm:pt modelId="{823E4EE1-38F6-1045-A04A-FF841B2A1B79}" type="sibTrans" cxnId="{EF3E89BD-C6B3-B449-AC9F-6FA8F8715A29}">
      <dgm:prSet/>
      <dgm:spPr/>
      <dgm:t>
        <a:bodyPr/>
        <a:lstStyle/>
        <a:p>
          <a:endParaRPr lang="en-US" sz="1200"/>
        </a:p>
      </dgm:t>
    </dgm:pt>
    <dgm:pt modelId="{CEFE6770-A7F6-414E-BEA9-8AA669460361}">
      <dgm:prSet phldrT="[Text]" custT="1"/>
      <dgm:spPr/>
      <dgm:t>
        <a:bodyPr/>
        <a:lstStyle/>
        <a:p>
          <a:r>
            <a:rPr lang="en-GB" sz="1200" dirty="0"/>
            <a:t>Train healthcare professionals  and create a pool of healthcare staff and experts that can be mobilised to prevent or respond to health crisis throughout the country or the region</a:t>
          </a:r>
          <a:endParaRPr lang="en-US" sz="1200" dirty="0"/>
        </a:p>
      </dgm:t>
    </dgm:pt>
    <dgm:pt modelId="{2B492A99-30F3-CE49-BC18-B0C989D983DE}" type="parTrans" cxnId="{C81DC937-66B7-3A4F-AEEE-A1CC1C2982B1}">
      <dgm:prSet/>
      <dgm:spPr/>
      <dgm:t>
        <a:bodyPr/>
        <a:lstStyle/>
        <a:p>
          <a:endParaRPr lang="en-US" sz="1200"/>
        </a:p>
      </dgm:t>
    </dgm:pt>
    <dgm:pt modelId="{8C167270-D102-304A-92E8-670A7440B418}" type="sibTrans" cxnId="{C81DC937-66B7-3A4F-AEEE-A1CC1C2982B1}">
      <dgm:prSet/>
      <dgm:spPr/>
      <dgm:t>
        <a:bodyPr/>
        <a:lstStyle/>
        <a:p>
          <a:endParaRPr lang="en-US" sz="1200"/>
        </a:p>
      </dgm:t>
    </dgm:pt>
    <dgm:pt modelId="{93BDD9A3-8CDE-614B-9756-14BB59A1AEE8}">
      <dgm:prSet phldrT="[Text]" custT="1"/>
      <dgm:spPr/>
      <dgm:t>
        <a:bodyPr/>
        <a:lstStyle/>
        <a:p>
          <a:r>
            <a:rPr lang="en-GB" sz="1200" dirty="0"/>
            <a:t>Develop surveillance system</a:t>
          </a:r>
          <a:endParaRPr lang="en-US" sz="1200" dirty="0"/>
        </a:p>
      </dgm:t>
    </dgm:pt>
    <dgm:pt modelId="{3F192693-F50D-8D4A-9006-B91B26FE9EC2}" type="parTrans" cxnId="{8FD5FFA6-385C-9547-9067-90F1D6CF1B6D}">
      <dgm:prSet/>
      <dgm:spPr/>
      <dgm:t>
        <a:bodyPr/>
        <a:lstStyle/>
        <a:p>
          <a:endParaRPr lang="en-US" sz="1200"/>
        </a:p>
      </dgm:t>
    </dgm:pt>
    <dgm:pt modelId="{7B319146-336A-2B49-9607-85F1C0A5120B}" type="sibTrans" cxnId="{8FD5FFA6-385C-9547-9067-90F1D6CF1B6D}">
      <dgm:prSet/>
      <dgm:spPr/>
      <dgm:t>
        <a:bodyPr/>
        <a:lstStyle/>
        <a:p>
          <a:endParaRPr lang="en-US" sz="1200"/>
        </a:p>
      </dgm:t>
    </dgm:pt>
    <dgm:pt modelId="{14F8BF49-2F3D-AD48-A85B-4A751262F51F}">
      <dgm:prSet phldrT="[Text]" custT="1"/>
      <dgm:spPr/>
      <dgm:t>
        <a:bodyPr/>
        <a:lstStyle/>
        <a:p>
          <a:r>
            <a:rPr lang="en-GB" sz="1200" dirty="0"/>
            <a:t>Improve the resilience of health systems to ensure better health outcomes for the population of Georgia</a:t>
          </a:r>
          <a:endParaRPr lang="en-US" sz="1200" dirty="0"/>
        </a:p>
      </dgm:t>
    </dgm:pt>
    <dgm:pt modelId="{1042DEE1-EC25-FF42-AF43-AB52A69A930B}" type="parTrans" cxnId="{01D2BBE8-B31B-714B-B3D4-12EA950CD165}">
      <dgm:prSet/>
      <dgm:spPr/>
      <dgm:t>
        <a:bodyPr/>
        <a:lstStyle/>
        <a:p>
          <a:endParaRPr lang="en-US" sz="1200"/>
        </a:p>
      </dgm:t>
    </dgm:pt>
    <dgm:pt modelId="{4B3EF0FC-6DEE-4548-9930-D6D65122CC7B}" type="sibTrans" cxnId="{01D2BBE8-B31B-714B-B3D4-12EA950CD165}">
      <dgm:prSet/>
      <dgm:spPr/>
      <dgm:t>
        <a:bodyPr/>
        <a:lstStyle/>
        <a:p>
          <a:endParaRPr lang="en-US" sz="1200"/>
        </a:p>
      </dgm:t>
    </dgm:pt>
    <dgm:pt modelId="{AD1AB5FC-9DAC-A14D-A951-19647EDA698F}" type="pres">
      <dgm:prSet presAssocID="{988D284E-9081-E14D-80A2-2F4DC5205AA0}" presName="matrix" presStyleCnt="0">
        <dgm:presLayoutVars>
          <dgm:chMax val="1"/>
          <dgm:dir/>
          <dgm:resizeHandles val="exact"/>
        </dgm:presLayoutVars>
      </dgm:prSet>
      <dgm:spPr/>
    </dgm:pt>
    <dgm:pt modelId="{49E5B75C-070E-FF4E-8709-E2D7C5486BCE}" type="pres">
      <dgm:prSet presAssocID="{988D284E-9081-E14D-80A2-2F4DC5205AA0}" presName="axisShape" presStyleLbl="bgShp" presStyleIdx="0" presStyleCnt="1"/>
      <dgm:spPr/>
    </dgm:pt>
    <dgm:pt modelId="{BCBA7F7C-1C6C-9A45-BD2E-31C2C794CA44}" type="pres">
      <dgm:prSet presAssocID="{988D284E-9081-E14D-80A2-2F4DC5205AA0}" presName="rect1" presStyleLbl="node1" presStyleIdx="0" presStyleCnt="4">
        <dgm:presLayoutVars>
          <dgm:chMax val="0"/>
          <dgm:chPref val="0"/>
          <dgm:bulletEnabled val="1"/>
        </dgm:presLayoutVars>
      </dgm:prSet>
      <dgm:spPr/>
    </dgm:pt>
    <dgm:pt modelId="{1C2B3DCC-1517-5A40-AF60-6B01CEA174CC}" type="pres">
      <dgm:prSet presAssocID="{988D284E-9081-E14D-80A2-2F4DC5205AA0}" presName="rect2" presStyleLbl="node1" presStyleIdx="1" presStyleCnt="4">
        <dgm:presLayoutVars>
          <dgm:chMax val="0"/>
          <dgm:chPref val="0"/>
          <dgm:bulletEnabled val="1"/>
        </dgm:presLayoutVars>
      </dgm:prSet>
      <dgm:spPr/>
    </dgm:pt>
    <dgm:pt modelId="{F3865F7D-96C5-D74B-B83D-E0EC3DD92C03}" type="pres">
      <dgm:prSet presAssocID="{988D284E-9081-E14D-80A2-2F4DC5205AA0}" presName="rect3" presStyleLbl="node1" presStyleIdx="2" presStyleCnt="4">
        <dgm:presLayoutVars>
          <dgm:chMax val="0"/>
          <dgm:chPref val="0"/>
          <dgm:bulletEnabled val="1"/>
        </dgm:presLayoutVars>
      </dgm:prSet>
      <dgm:spPr/>
    </dgm:pt>
    <dgm:pt modelId="{307E9CD4-BC13-8F4B-9223-F30AE706F3FB}" type="pres">
      <dgm:prSet presAssocID="{988D284E-9081-E14D-80A2-2F4DC5205AA0}" presName="rect4" presStyleLbl="node1" presStyleIdx="3" presStyleCnt="4">
        <dgm:presLayoutVars>
          <dgm:chMax val="0"/>
          <dgm:chPref val="0"/>
          <dgm:bulletEnabled val="1"/>
        </dgm:presLayoutVars>
      </dgm:prSet>
      <dgm:spPr/>
    </dgm:pt>
  </dgm:ptLst>
  <dgm:cxnLst>
    <dgm:cxn modelId="{24C2B331-5AD9-564A-96D2-526D240EA5D3}" type="presOf" srcId="{93BDD9A3-8CDE-614B-9756-14BB59A1AEE8}" destId="{F3865F7D-96C5-D74B-B83D-E0EC3DD92C03}" srcOrd="0" destOrd="0" presId="urn:microsoft.com/office/officeart/2005/8/layout/matrix2"/>
    <dgm:cxn modelId="{C81DC937-66B7-3A4F-AEEE-A1CC1C2982B1}" srcId="{988D284E-9081-E14D-80A2-2F4DC5205AA0}" destId="{CEFE6770-A7F6-414E-BEA9-8AA669460361}" srcOrd="1" destOrd="0" parTransId="{2B492A99-30F3-CE49-BC18-B0C989D983DE}" sibTransId="{8C167270-D102-304A-92E8-670A7440B418}"/>
    <dgm:cxn modelId="{09546C5F-C83E-154A-89D7-23D9A91B7AB4}" type="presOf" srcId="{C98EE377-4BE9-2A4E-A56B-750EA4A71029}" destId="{BCBA7F7C-1C6C-9A45-BD2E-31C2C794CA44}" srcOrd="0" destOrd="0" presId="urn:microsoft.com/office/officeart/2005/8/layout/matrix2"/>
    <dgm:cxn modelId="{2A16C27D-D41A-A840-B6DD-D7C040F5D834}" type="presOf" srcId="{988D284E-9081-E14D-80A2-2F4DC5205AA0}" destId="{AD1AB5FC-9DAC-A14D-A951-19647EDA698F}" srcOrd="0" destOrd="0" presId="urn:microsoft.com/office/officeart/2005/8/layout/matrix2"/>
    <dgm:cxn modelId="{4E01DB96-7893-294F-944A-614691581579}" type="presOf" srcId="{CEFE6770-A7F6-414E-BEA9-8AA669460361}" destId="{1C2B3DCC-1517-5A40-AF60-6B01CEA174CC}" srcOrd="0" destOrd="0" presId="urn:microsoft.com/office/officeart/2005/8/layout/matrix2"/>
    <dgm:cxn modelId="{8FD5FFA6-385C-9547-9067-90F1D6CF1B6D}" srcId="{988D284E-9081-E14D-80A2-2F4DC5205AA0}" destId="{93BDD9A3-8CDE-614B-9756-14BB59A1AEE8}" srcOrd="2" destOrd="0" parTransId="{3F192693-F50D-8D4A-9006-B91B26FE9EC2}" sibTransId="{7B319146-336A-2B49-9607-85F1C0A5120B}"/>
    <dgm:cxn modelId="{EF3E89BD-C6B3-B449-AC9F-6FA8F8715A29}" srcId="{988D284E-9081-E14D-80A2-2F4DC5205AA0}" destId="{C98EE377-4BE9-2A4E-A56B-750EA4A71029}" srcOrd="0" destOrd="0" parTransId="{554D3AFF-E86A-B643-8EBA-3A0BA409114E}" sibTransId="{823E4EE1-38F6-1045-A04A-FF841B2A1B79}"/>
    <dgm:cxn modelId="{D33CBBCE-CF89-2D47-A01C-2F016C2EF62A}" type="presOf" srcId="{14F8BF49-2F3D-AD48-A85B-4A751262F51F}" destId="{307E9CD4-BC13-8F4B-9223-F30AE706F3FB}" srcOrd="0" destOrd="0" presId="urn:microsoft.com/office/officeart/2005/8/layout/matrix2"/>
    <dgm:cxn modelId="{01D2BBE8-B31B-714B-B3D4-12EA950CD165}" srcId="{988D284E-9081-E14D-80A2-2F4DC5205AA0}" destId="{14F8BF49-2F3D-AD48-A85B-4A751262F51F}" srcOrd="3" destOrd="0" parTransId="{1042DEE1-EC25-FF42-AF43-AB52A69A930B}" sibTransId="{4B3EF0FC-6DEE-4548-9930-D6D65122CC7B}"/>
    <dgm:cxn modelId="{4184EEFA-1B58-764A-8267-E1283A70D5CD}" type="presParOf" srcId="{AD1AB5FC-9DAC-A14D-A951-19647EDA698F}" destId="{49E5B75C-070E-FF4E-8709-E2D7C5486BCE}" srcOrd="0" destOrd="0" presId="urn:microsoft.com/office/officeart/2005/8/layout/matrix2"/>
    <dgm:cxn modelId="{40854825-23EC-4142-A3EE-B65749F9C8D9}" type="presParOf" srcId="{AD1AB5FC-9DAC-A14D-A951-19647EDA698F}" destId="{BCBA7F7C-1C6C-9A45-BD2E-31C2C794CA44}" srcOrd="1" destOrd="0" presId="urn:microsoft.com/office/officeart/2005/8/layout/matrix2"/>
    <dgm:cxn modelId="{DFE06C48-E482-DF4C-A5AB-E7AFFA7BC78E}" type="presParOf" srcId="{AD1AB5FC-9DAC-A14D-A951-19647EDA698F}" destId="{1C2B3DCC-1517-5A40-AF60-6B01CEA174CC}" srcOrd="2" destOrd="0" presId="urn:microsoft.com/office/officeart/2005/8/layout/matrix2"/>
    <dgm:cxn modelId="{EBE645AE-2A4A-3B48-9C3A-25E2C7F4DEEC}" type="presParOf" srcId="{AD1AB5FC-9DAC-A14D-A951-19647EDA698F}" destId="{F3865F7D-96C5-D74B-B83D-E0EC3DD92C03}" srcOrd="3" destOrd="0" presId="urn:microsoft.com/office/officeart/2005/8/layout/matrix2"/>
    <dgm:cxn modelId="{377BC0BB-C8CF-E846-A1B0-B2E12495750E}" type="presParOf" srcId="{AD1AB5FC-9DAC-A14D-A951-19647EDA698F}" destId="{307E9CD4-BC13-8F4B-9223-F30AE706F3FB}"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CCC41E6-8BCD-0D44-809E-3DCE49DD7326}" type="doc">
      <dgm:prSet loTypeId="urn:microsoft.com/office/officeart/2005/8/layout/process3" loCatId="" qsTypeId="urn:microsoft.com/office/officeart/2005/8/quickstyle/simple1" qsCatId="simple" csTypeId="urn:microsoft.com/office/officeart/2005/8/colors/colorful2" csCatId="colorful" phldr="1"/>
      <dgm:spPr/>
      <dgm:t>
        <a:bodyPr/>
        <a:lstStyle/>
        <a:p>
          <a:endParaRPr lang="en-US"/>
        </a:p>
      </dgm:t>
    </dgm:pt>
    <dgm:pt modelId="{9CC26331-BFF6-E54F-9191-2614FC79EB0C}">
      <dgm:prSet phldrT="[Text]"/>
      <dgm:spPr/>
      <dgm:t>
        <a:bodyPr/>
        <a:lstStyle/>
        <a:p>
          <a:r>
            <a:rPr lang="en-US" b="1" i="1" dirty="0"/>
            <a:t>Institutional capacity </a:t>
          </a:r>
          <a:endParaRPr lang="en-US" b="1" dirty="0"/>
        </a:p>
      </dgm:t>
    </dgm:pt>
    <dgm:pt modelId="{0D91FF43-B89A-EC4C-85D0-0D2B06B83349}" type="parTrans" cxnId="{5A83035C-85E1-0047-A684-82DE52A93ACA}">
      <dgm:prSet/>
      <dgm:spPr/>
      <dgm:t>
        <a:bodyPr/>
        <a:lstStyle/>
        <a:p>
          <a:endParaRPr lang="en-US"/>
        </a:p>
      </dgm:t>
    </dgm:pt>
    <dgm:pt modelId="{FB8D639D-F055-F44C-BB02-EA08C588C66F}" type="sibTrans" cxnId="{5A83035C-85E1-0047-A684-82DE52A93ACA}">
      <dgm:prSet/>
      <dgm:spPr/>
      <dgm:t>
        <a:bodyPr/>
        <a:lstStyle/>
        <a:p>
          <a:endParaRPr lang="en-US"/>
        </a:p>
      </dgm:t>
    </dgm:pt>
    <dgm:pt modelId="{496C3AF1-6ED4-9242-812D-1211D51005D1}">
      <dgm:prSet phldrT="[Text]" custT="1"/>
      <dgm:spPr/>
      <dgm:t>
        <a:bodyPr/>
        <a:lstStyle/>
        <a:p>
          <a:r>
            <a:rPr lang="en-US" sz="1200" dirty="0"/>
            <a:t>The Ministry assessed the capacities available at the health facilities and identified strategic stocks </a:t>
          </a:r>
        </a:p>
      </dgm:t>
    </dgm:pt>
    <dgm:pt modelId="{2A09DDAC-446C-DA46-9FC4-1079B0DAE17A}" type="parTrans" cxnId="{0103FDA4-F3CB-6B40-A0AE-5F8E15B4FF78}">
      <dgm:prSet/>
      <dgm:spPr/>
      <dgm:t>
        <a:bodyPr/>
        <a:lstStyle/>
        <a:p>
          <a:endParaRPr lang="en-US"/>
        </a:p>
      </dgm:t>
    </dgm:pt>
    <dgm:pt modelId="{9A39CEAE-3634-F045-89BF-6AF50D50FB51}" type="sibTrans" cxnId="{0103FDA4-F3CB-6B40-A0AE-5F8E15B4FF78}">
      <dgm:prSet/>
      <dgm:spPr/>
      <dgm:t>
        <a:bodyPr/>
        <a:lstStyle/>
        <a:p>
          <a:endParaRPr lang="en-US"/>
        </a:p>
      </dgm:t>
    </dgm:pt>
    <dgm:pt modelId="{4B990025-AAC7-8347-968E-55D36874B67A}">
      <dgm:prSet phldrT="[Text]"/>
      <dgm:spPr/>
      <dgm:t>
        <a:bodyPr/>
        <a:lstStyle/>
        <a:p>
          <a:r>
            <a:rPr lang="en-US" b="1" i="1" dirty="0"/>
            <a:t>Peak capacities </a:t>
          </a:r>
          <a:endParaRPr lang="en-US" b="1" dirty="0"/>
        </a:p>
      </dgm:t>
    </dgm:pt>
    <dgm:pt modelId="{6255D7B8-C496-964C-BDB2-71897517BB02}" type="parTrans" cxnId="{F1BF638B-A287-F04F-8570-4B59DDA3B1B4}">
      <dgm:prSet/>
      <dgm:spPr/>
      <dgm:t>
        <a:bodyPr/>
        <a:lstStyle/>
        <a:p>
          <a:endParaRPr lang="en-US"/>
        </a:p>
      </dgm:t>
    </dgm:pt>
    <dgm:pt modelId="{341D87B0-DAEC-A540-B8BF-F65F258D7529}" type="sibTrans" cxnId="{F1BF638B-A287-F04F-8570-4B59DDA3B1B4}">
      <dgm:prSet/>
      <dgm:spPr/>
      <dgm:t>
        <a:bodyPr/>
        <a:lstStyle/>
        <a:p>
          <a:endParaRPr lang="en-US"/>
        </a:p>
      </dgm:t>
    </dgm:pt>
    <dgm:pt modelId="{9C617D31-0F6B-C043-9747-6EA276CD5B8A}">
      <dgm:prSet phldrT="[Text]" custT="1"/>
      <dgm:spPr/>
      <dgm:t>
        <a:bodyPr/>
        <a:lstStyle/>
        <a:p>
          <a:r>
            <a:rPr lang="en-US" sz="1200" dirty="0"/>
            <a:t>A total of 3,279 beds were mobilized across the country for COVID-19 patients;</a:t>
          </a:r>
        </a:p>
      </dgm:t>
    </dgm:pt>
    <dgm:pt modelId="{0389EB50-1551-624F-9B4A-6CD19C33D0AB}" type="parTrans" cxnId="{9F03E62D-E46B-C74B-9F30-5E03B3E7ACC9}">
      <dgm:prSet/>
      <dgm:spPr/>
      <dgm:t>
        <a:bodyPr/>
        <a:lstStyle/>
        <a:p>
          <a:endParaRPr lang="en-US"/>
        </a:p>
      </dgm:t>
    </dgm:pt>
    <dgm:pt modelId="{1D913B87-2AE5-2B4F-BFC5-BFAED6E30634}" type="sibTrans" cxnId="{9F03E62D-E46B-C74B-9F30-5E03B3E7ACC9}">
      <dgm:prSet/>
      <dgm:spPr/>
      <dgm:t>
        <a:bodyPr/>
        <a:lstStyle/>
        <a:p>
          <a:endParaRPr lang="en-US"/>
        </a:p>
      </dgm:t>
    </dgm:pt>
    <dgm:pt modelId="{CEB04C6B-02F5-8642-B9BE-BF1E24FCDE2D}">
      <dgm:prSet phldrT="[Text]"/>
      <dgm:spPr/>
      <dgm:t>
        <a:bodyPr/>
        <a:lstStyle/>
        <a:p>
          <a:r>
            <a:rPr lang="en-US" b="1" i="1" dirty="0"/>
            <a:t>Mobilization of medical personnel </a:t>
          </a:r>
          <a:endParaRPr lang="en-US" b="1" dirty="0"/>
        </a:p>
      </dgm:t>
    </dgm:pt>
    <dgm:pt modelId="{8832A531-9122-574B-BB4A-FE6B21E2BF83}" type="parTrans" cxnId="{D9C8CBDE-3328-8346-A33B-AC89A147D8E8}">
      <dgm:prSet/>
      <dgm:spPr/>
      <dgm:t>
        <a:bodyPr/>
        <a:lstStyle/>
        <a:p>
          <a:endParaRPr lang="en-US"/>
        </a:p>
      </dgm:t>
    </dgm:pt>
    <dgm:pt modelId="{01AE7A1C-BE8B-1746-8099-5FBE56811A7B}" type="sibTrans" cxnId="{D9C8CBDE-3328-8346-A33B-AC89A147D8E8}">
      <dgm:prSet/>
      <dgm:spPr/>
      <dgm:t>
        <a:bodyPr/>
        <a:lstStyle/>
        <a:p>
          <a:endParaRPr lang="en-US"/>
        </a:p>
      </dgm:t>
    </dgm:pt>
    <dgm:pt modelId="{D8DD5A33-3386-1C41-8AEB-DC04610B1DC8}">
      <dgm:prSet phldrT="[Text]" custT="1"/>
      <dgm:spPr/>
      <dgm:t>
        <a:bodyPr/>
        <a:lstStyle/>
        <a:p>
          <a:r>
            <a:rPr lang="en-US" sz="1200" dirty="0"/>
            <a:t>1,245 employees of all COVID- 19 and fever clinics completed infection control trainings from February to April 2020;</a:t>
          </a:r>
        </a:p>
      </dgm:t>
    </dgm:pt>
    <dgm:pt modelId="{18E2A369-FF64-8E4B-8BF5-E73083EDD31C}" type="parTrans" cxnId="{2E7C47E8-B621-504D-8E5A-B91E89AB4C8D}">
      <dgm:prSet/>
      <dgm:spPr/>
      <dgm:t>
        <a:bodyPr/>
        <a:lstStyle/>
        <a:p>
          <a:endParaRPr lang="en-US"/>
        </a:p>
      </dgm:t>
    </dgm:pt>
    <dgm:pt modelId="{E1320525-B3BC-F94A-9A7E-332DFB95F9CE}" type="sibTrans" cxnId="{2E7C47E8-B621-504D-8E5A-B91E89AB4C8D}">
      <dgm:prSet/>
      <dgm:spPr/>
      <dgm:t>
        <a:bodyPr/>
        <a:lstStyle/>
        <a:p>
          <a:endParaRPr lang="en-US"/>
        </a:p>
      </dgm:t>
    </dgm:pt>
    <dgm:pt modelId="{F27BB974-63FA-054A-864B-A10C052FF204}">
      <dgm:prSet phldrT="[Text]" custT="1"/>
      <dgm:spPr/>
      <dgm:t>
        <a:bodyPr/>
        <a:lstStyle/>
        <a:p>
          <a:r>
            <a:rPr lang="en-US" sz="1200" dirty="0"/>
            <a:t>Fever and COVID-19 management clinics were appointed.</a:t>
          </a:r>
        </a:p>
      </dgm:t>
    </dgm:pt>
    <dgm:pt modelId="{223168B1-ED19-6A47-8314-E28ABDEF7695}" type="parTrans" cxnId="{65413191-8B24-E34D-A401-D00021204E8B}">
      <dgm:prSet/>
      <dgm:spPr/>
      <dgm:t>
        <a:bodyPr/>
        <a:lstStyle/>
        <a:p>
          <a:endParaRPr lang="en-US"/>
        </a:p>
      </dgm:t>
    </dgm:pt>
    <dgm:pt modelId="{34537C0B-F52D-2045-B254-616A321694ED}" type="sibTrans" cxnId="{65413191-8B24-E34D-A401-D00021204E8B}">
      <dgm:prSet/>
      <dgm:spPr/>
      <dgm:t>
        <a:bodyPr/>
        <a:lstStyle/>
        <a:p>
          <a:endParaRPr lang="en-US"/>
        </a:p>
      </dgm:t>
    </dgm:pt>
    <dgm:pt modelId="{7B06A68C-67B2-F647-8AD7-9C0BA7DBD6A5}">
      <dgm:prSet phldrT="[Text]" custT="1"/>
      <dgm:spPr/>
      <dgm:t>
        <a:bodyPr/>
        <a:lstStyle/>
        <a:p>
          <a:r>
            <a:rPr lang="en-US" sz="1200" dirty="0"/>
            <a:t>1,050 beds were allocated to 16 Fever Clinics for the management of fever patients;</a:t>
          </a:r>
        </a:p>
      </dgm:t>
    </dgm:pt>
    <dgm:pt modelId="{6E6149C7-E5F7-6948-A5AE-1602F63D7F7E}" type="parTrans" cxnId="{81E23656-DF0D-8E4C-B852-1431502C5663}">
      <dgm:prSet/>
      <dgm:spPr/>
      <dgm:t>
        <a:bodyPr/>
        <a:lstStyle/>
        <a:p>
          <a:endParaRPr lang="en-US"/>
        </a:p>
      </dgm:t>
    </dgm:pt>
    <dgm:pt modelId="{93AF1641-767B-384D-AF37-07FD2F55FCD9}" type="sibTrans" cxnId="{81E23656-DF0D-8E4C-B852-1431502C5663}">
      <dgm:prSet/>
      <dgm:spPr/>
      <dgm:t>
        <a:bodyPr/>
        <a:lstStyle/>
        <a:p>
          <a:endParaRPr lang="en-US"/>
        </a:p>
      </dgm:t>
    </dgm:pt>
    <dgm:pt modelId="{B2253978-9E1D-7249-84D3-83D06AF8CF22}">
      <dgm:prSet phldrT="[Text]" custT="1"/>
      <dgm:spPr/>
      <dgm:t>
        <a:bodyPr/>
        <a:lstStyle/>
        <a:p>
          <a:r>
            <a:rPr lang="en-US" sz="1200" dirty="0"/>
            <a:t>29 hospitals around the country accept COVID-19 patients. </a:t>
          </a:r>
        </a:p>
      </dgm:t>
    </dgm:pt>
    <dgm:pt modelId="{6F4252A0-4D95-074B-B712-7A25AFE6D1BE}" type="parTrans" cxnId="{259E7946-0282-1949-89DC-34A072C459D9}">
      <dgm:prSet/>
      <dgm:spPr/>
      <dgm:t>
        <a:bodyPr/>
        <a:lstStyle/>
        <a:p>
          <a:endParaRPr lang="en-US"/>
        </a:p>
      </dgm:t>
    </dgm:pt>
    <dgm:pt modelId="{2CA15DD6-5DF7-A04E-B409-B3828F4EB5DB}" type="sibTrans" cxnId="{259E7946-0282-1949-89DC-34A072C459D9}">
      <dgm:prSet/>
      <dgm:spPr/>
      <dgm:t>
        <a:bodyPr/>
        <a:lstStyle/>
        <a:p>
          <a:endParaRPr lang="en-US"/>
        </a:p>
      </dgm:t>
    </dgm:pt>
    <dgm:pt modelId="{D80143C6-ACC0-7F4C-AC46-9ABAFCF9992A}">
      <dgm:prSet phldrT="[Text]" custT="1"/>
      <dgm:spPr/>
      <dgm:t>
        <a:bodyPr/>
        <a:lstStyle/>
        <a:p>
          <a:r>
            <a:rPr lang="en-US" sz="1200" dirty="0"/>
            <a:t>2,500 doctors, were trained in early COVID-19 diagnostics and infection control;</a:t>
          </a:r>
        </a:p>
      </dgm:t>
    </dgm:pt>
    <dgm:pt modelId="{80D5DF48-3133-7D43-B043-21F366AE961B}" type="parTrans" cxnId="{A284C5D4-2BA6-1D4C-A668-4B2EF11AA74D}">
      <dgm:prSet/>
      <dgm:spPr/>
      <dgm:t>
        <a:bodyPr/>
        <a:lstStyle/>
        <a:p>
          <a:endParaRPr lang="en-US"/>
        </a:p>
      </dgm:t>
    </dgm:pt>
    <dgm:pt modelId="{99513EED-96DD-E040-A887-344B88142CAC}" type="sibTrans" cxnId="{A284C5D4-2BA6-1D4C-A668-4B2EF11AA74D}">
      <dgm:prSet/>
      <dgm:spPr/>
      <dgm:t>
        <a:bodyPr/>
        <a:lstStyle/>
        <a:p>
          <a:endParaRPr lang="en-US"/>
        </a:p>
      </dgm:t>
    </dgm:pt>
    <dgm:pt modelId="{83F40426-B2D1-0D42-B164-2CA2AA6DB3B0}">
      <dgm:prSet phldrT="[Text]" custT="1"/>
      <dgm:spPr/>
      <dgm:t>
        <a:bodyPr/>
        <a:lstStyle/>
        <a:p>
          <a:endParaRPr lang="en-US" sz="1200" dirty="0"/>
        </a:p>
      </dgm:t>
    </dgm:pt>
    <dgm:pt modelId="{87F8D941-5459-4449-9B1D-993C94BC156C}" type="parTrans" cxnId="{FDCCA51E-27CC-6E4C-BB7A-A200C0836833}">
      <dgm:prSet/>
      <dgm:spPr/>
      <dgm:t>
        <a:bodyPr/>
        <a:lstStyle/>
        <a:p>
          <a:endParaRPr lang="en-US"/>
        </a:p>
      </dgm:t>
    </dgm:pt>
    <dgm:pt modelId="{7BCD730F-DB69-2044-9CD5-F668A7DC4BDA}" type="sibTrans" cxnId="{FDCCA51E-27CC-6E4C-BB7A-A200C0836833}">
      <dgm:prSet/>
      <dgm:spPr/>
      <dgm:t>
        <a:bodyPr/>
        <a:lstStyle/>
        <a:p>
          <a:endParaRPr lang="en-US"/>
        </a:p>
      </dgm:t>
    </dgm:pt>
    <dgm:pt modelId="{FD7BF6E6-F013-A945-848A-A25DC6965170}">
      <dgm:prSet phldrT="[Text]"/>
      <dgm:spPr/>
      <dgm:t>
        <a:bodyPr/>
        <a:lstStyle/>
        <a:p>
          <a:r>
            <a:rPr lang="en-US" b="1" i="1"/>
            <a:t>Infection among health care personnel </a:t>
          </a:r>
          <a:endParaRPr lang="en-US" b="1" dirty="0"/>
        </a:p>
      </dgm:t>
    </dgm:pt>
    <dgm:pt modelId="{DC29E4E7-ED33-D74B-89B8-307F2F926CDB}" type="parTrans" cxnId="{C4DEE0B0-B418-5642-87B7-25249638EF07}">
      <dgm:prSet/>
      <dgm:spPr/>
      <dgm:t>
        <a:bodyPr/>
        <a:lstStyle/>
        <a:p>
          <a:endParaRPr lang="en-US"/>
        </a:p>
      </dgm:t>
    </dgm:pt>
    <dgm:pt modelId="{B3CD51F3-303B-ED4F-8DB6-67DF887E2420}" type="sibTrans" cxnId="{C4DEE0B0-B418-5642-87B7-25249638EF07}">
      <dgm:prSet/>
      <dgm:spPr/>
      <dgm:t>
        <a:bodyPr/>
        <a:lstStyle/>
        <a:p>
          <a:endParaRPr lang="en-US"/>
        </a:p>
      </dgm:t>
    </dgm:pt>
    <dgm:pt modelId="{5FCCD871-E209-A34C-9D75-D768700AFCAC}">
      <dgm:prSet phldrT="[Text]" custT="1"/>
      <dgm:spPr/>
      <dgm:t>
        <a:bodyPr/>
        <a:lstStyle/>
        <a:p>
          <a:r>
            <a:rPr lang="en-US" sz="1200" dirty="0"/>
            <a:t>5th- and 6th-year students were mobilized for the administration of the online consultations model. </a:t>
          </a:r>
        </a:p>
      </dgm:t>
    </dgm:pt>
    <dgm:pt modelId="{EFB6A21B-44B7-1E40-8FC8-52F47A8EBFC1}" type="parTrans" cxnId="{27BA815F-0AED-3B4D-B302-6D7212FFDA61}">
      <dgm:prSet/>
      <dgm:spPr/>
      <dgm:t>
        <a:bodyPr/>
        <a:lstStyle/>
        <a:p>
          <a:endParaRPr lang="en-US"/>
        </a:p>
      </dgm:t>
    </dgm:pt>
    <dgm:pt modelId="{8DE12891-F726-9244-A2F0-9211BE078FD9}" type="sibTrans" cxnId="{27BA815F-0AED-3B4D-B302-6D7212FFDA61}">
      <dgm:prSet/>
      <dgm:spPr/>
      <dgm:t>
        <a:bodyPr/>
        <a:lstStyle/>
        <a:p>
          <a:endParaRPr lang="en-US"/>
        </a:p>
      </dgm:t>
    </dgm:pt>
    <dgm:pt modelId="{477A5392-EADB-8040-8173-77E8B26F990B}">
      <dgm:prSet custT="1"/>
      <dgm:spPr/>
      <dgm:t>
        <a:bodyPr/>
        <a:lstStyle/>
        <a:p>
          <a:r>
            <a:rPr lang="en-US" sz="1200" dirty="0"/>
            <a:t>A 2-week rotation scheme for personnel, including sufficient resting period;</a:t>
          </a:r>
        </a:p>
      </dgm:t>
    </dgm:pt>
    <dgm:pt modelId="{CDB41373-D3ED-9C44-A7F4-B2993C8E540E}" type="parTrans" cxnId="{2F8C4F01-C42E-444A-9197-F8B272F1B6F7}">
      <dgm:prSet/>
      <dgm:spPr/>
      <dgm:t>
        <a:bodyPr/>
        <a:lstStyle/>
        <a:p>
          <a:endParaRPr lang="en-US"/>
        </a:p>
      </dgm:t>
    </dgm:pt>
    <dgm:pt modelId="{BFCA0BEF-2A70-FA43-8E01-0118BE18C905}" type="sibTrans" cxnId="{2F8C4F01-C42E-444A-9197-F8B272F1B6F7}">
      <dgm:prSet/>
      <dgm:spPr/>
      <dgm:t>
        <a:bodyPr/>
        <a:lstStyle/>
        <a:p>
          <a:endParaRPr lang="en-US"/>
        </a:p>
      </dgm:t>
    </dgm:pt>
    <dgm:pt modelId="{FA20B8D1-FA1E-5647-A15D-2C8A07F5364C}">
      <dgm:prSet custT="1"/>
      <dgm:spPr/>
      <dgm:t>
        <a:bodyPr/>
        <a:lstStyle/>
        <a:p>
          <a:r>
            <a:rPr lang="en-US" sz="1200" dirty="0"/>
            <a:t>Personnel’s employment in medical facilities providing non-COVID-19 services was restricted; </a:t>
          </a:r>
        </a:p>
      </dgm:t>
    </dgm:pt>
    <dgm:pt modelId="{ED016B0A-E6F3-FB4A-AB40-5B5B5839457C}" type="parTrans" cxnId="{9738BA5B-9566-954A-B6E8-97B7CCDF0F90}">
      <dgm:prSet/>
      <dgm:spPr/>
      <dgm:t>
        <a:bodyPr/>
        <a:lstStyle/>
        <a:p>
          <a:endParaRPr lang="en-US"/>
        </a:p>
      </dgm:t>
    </dgm:pt>
    <dgm:pt modelId="{707AF5E7-8A41-4E42-9C03-B8F622432AEE}" type="sibTrans" cxnId="{9738BA5B-9566-954A-B6E8-97B7CCDF0F90}">
      <dgm:prSet/>
      <dgm:spPr/>
      <dgm:t>
        <a:bodyPr/>
        <a:lstStyle/>
        <a:p>
          <a:endParaRPr lang="en-US"/>
        </a:p>
      </dgm:t>
    </dgm:pt>
    <dgm:pt modelId="{A58BBFDC-30AA-CD42-B80C-6000A077D0F2}">
      <dgm:prSet custT="1"/>
      <dgm:spPr/>
      <dgm:t>
        <a:bodyPr/>
        <a:lstStyle/>
        <a:p>
          <a:r>
            <a:rPr lang="en-US" sz="1200" dirty="0"/>
            <a:t>Since May, medical personnel undergo regular RT-PCR testing. </a:t>
          </a:r>
        </a:p>
      </dgm:t>
    </dgm:pt>
    <dgm:pt modelId="{853997A3-7F25-004E-97D5-EFEE7466AE70}" type="parTrans" cxnId="{CCDC34EF-C6FB-6A4C-B81D-17B8CC744CDD}">
      <dgm:prSet/>
      <dgm:spPr/>
      <dgm:t>
        <a:bodyPr/>
        <a:lstStyle/>
        <a:p>
          <a:endParaRPr lang="en-US"/>
        </a:p>
      </dgm:t>
    </dgm:pt>
    <dgm:pt modelId="{5D15F7DE-4A54-AF41-B7F8-D8ACD54161FA}" type="sibTrans" cxnId="{CCDC34EF-C6FB-6A4C-B81D-17B8CC744CDD}">
      <dgm:prSet/>
      <dgm:spPr/>
      <dgm:t>
        <a:bodyPr/>
        <a:lstStyle/>
        <a:p>
          <a:endParaRPr lang="en-US"/>
        </a:p>
      </dgm:t>
    </dgm:pt>
    <dgm:pt modelId="{A26729FC-977D-B349-BDE2-BDA754B20397}">
      <dgm:prSet/>
      <dgm:spPr/>
      <dgm:t>
        <a:bodyPr/>
        <a:lstStyle/>
        <a:p>
          <a:r>
            <a:rPr lang="en-US" b="1" i="1" dirty="0"/>
            <a:t>Medical supervision </a:t>
          </a:r>
          <a:endParaRPr lang="en-US" b="1" dirty="0"/>
        </a:p>
      </dgm:t>
    </dgm:pt>
    <dgm:pt modelId="{EDA338D4-062F-8C4B-94D6-1D95966A135B}" type="parTrans" cxnId="{861994B1-FB73-3E47-B022-0E66D55220AE}">
      <dgm:prSet/>
      <dgm:spPr/>
      <dgm:t>
        <a:bodyPr/>
        <a:lstStyle/>
        <a:p>
          <a:endParaRPr lang="en-US"/>
        </a:p>
      </dgm:t>
    </dgm:pt>
    <dgm:pt modelId="{4B314EEC-6099-2548-B155-6BF85EB62087}" type="sibTrans" cxnId="{861994B1-FB73-3E47-B022-0E66D55220AE}">
      <dgm:prSet/>
      <dgm:spPr/>
      <dgm:t>
        <a:bodyPr/>
        <a:lstStyle/>
        <a:p>
          <a:endParaRPr lang="en-US"/>
        </a:p>
      </dgm:t>
    </dgm:pt>
    <dgm:pt modelId="{09098321-0954-7B4A-B373-967450A66097}">
      <dgm:prSet custT="1"/>
      <dgm:spPr/>
      <dgm:t>
        <a:bodyPr/>
        <a:lstStyle/>
        <a:p>
          <a:r>
            <a:rPr lang="en-US" sz="1200" dirty="0"/>
            <a:t>The Ministry of Health has mobilized 405 doctors and nurses who were monitoring suspected cases at the areas of quarantine (Hotels)</a:t>
          </a:r>
        </a:p>
      </dgm:t>
    </dgm:pt>
    <dgm:pt modelId="{1E3DF32F-AA87-9449-8D10-46B1DEB4CF99}" type="parTrans" cxnId="{E1A8A5B2-48A3-D042-9FB7-C6BD4CA94BD9}">
      <dgm:prSet/>
      <dgm:spPr/>
      <dgm:t>
        <a:bodyPr/>
        <a:lstStyle/>
        <a:p>
          <a:endParaRPr lang="en-US"/>
        </a:p>
      </dgm:t>
    </dgm:pt>
    <dgm:pt modelId="{90E19B2F-5AD2-2D4D-AEE6-D275DB75EA4C}" type="sibTrans" cxnId="{E1A8A5B2-48A3-D042-9FB7-C6BD4CA94BD9}">
      <dgm:prSet/>
      <dgm:spPr/>
      <dgm:t>
        <a:bodyPr/>
        <a:lstStyle/>
        <a:p>
          <a:endParaRPr lang="en-US"/>
        </a:p>
      </dgm:t>
    </dgm:pt>
    <dgm:pt modelId="{C3ABF1CE-68CE-324C-9B28-C8FD46677AD0}" type="pres">
      <dgm:prSet presAssocID="{4CCC41E6-8BCD-0D44-809E-3DCE49DD7326}" presName="linearFlow" presStyleCnt="0">
        <dgm:presLayoutVars>
          <dgm:dir/>
          <dgm:animLvl val="lvl"/>
          <dgm:resizeHandles val="exact"/>
        </dgm:presLayoutVars>
      </dgm:prSet>
      <dgm:spPr/>
    </dgm:pt>
    <dgm:pt modelId="{D877FA71-B172-7049-A27D-C97ED30EB433}" type="pres">
      <dgm:prSet presAssocID="{9CC26331-BFF6-E54F-9191-2614FC79EB0C}" presName="composite" presStyleCnt="0"/>
      <dgm:spPr/>
    </dgm:pt>
    <dgm:pt modelId="{DCE24B20-311D-E141-B738-1E7CF035F84B}" type="pres">
      <dgm:prSet presAssocID="{9CC26331-BFF6-E54F-9191-2614FC79EB0C}" presName="parTx" presStyleLbl="node1" presStyleIdx="0" presStyleCnt="5">
        <dgm:presLayoutVars>
          <dgm:chMax val="0"/>
          <dgm:chPref val="0"/>
          <dgm:bulletEnabled val="1"/>
        </dgm:presLayoutVars>
      </dgm:prSet>
      <dgm:spPr/>
    </dgm:pt>
    <dgm:pt modelId="{967E5FE4-7727-AB42-8DC1-A3D2A2BFFEE8}" type="pres">
      <dgm:prSet presAssocID="{9CC26331-BFF6-E54F-9191-2614FC79EB0C}" presName="parSh" presStyleLbl="node1" presStyleIdx="0" presStyleCnt="5"/>
      <dgm:spPr/>
    </dgm:pt>
    <dgm:pt modelId="{199711FC-94B1-1F4D-94B2-6E352D48DA25}" type="pres">
      <dgm:prSet presAssocID="{9CC26331-BFF6-E54F-9191-2614FC79EB0C}" presName="desTx" presStyleLbl="fgAcc1" presStyleIdx="0" presStyleCnt="5">
        <dgm:presLayoutVars>
          <dgm:bulletEnabled val="1"/>
        </dgm:presLayoutVars>
      </dgm:prSet>
      <dgm:spPr/>
    </dgm:pt>
    <dgm:pt modelId="{AF567EDF-0439-E746-ACF0-5E314F574A0F}" type="pres">
      <dgm:prSet presAssocID="{FB8D639D-F055-F44C-BB02-EA08C588C66F}" presName="sibTrans" presStyleLbl="sibTrans2D1" presStyleIdx="0" presStyleCnt="4"/>
      <dgm:spPr/>
    </dgm:pt>
    <dgm:pt modelId="{8320FA28-FA29-EC46-837D-747C455285BA}" type="pres">
      <dgm:prSet presAssocID="{FB8D639D-F055-F44C-BB02-EA08C588C66F}" presName="connTx" presStyleLbl="sibTrans2D1" presStyleIdx="0" presStyleCnt="4"/>
      <dgm:spPr/>
    </dgm:pt>
    <dgm:pt modelId="{6B7094C6-7BD9-9246-BC5E-D649B9A00758}" type="pres">
      <dgm:prSet presAssocID="{4B990025-AAC7-8347-968E-55D36874B67A}" presName="composite" presStyleCnt="0"/>
      <dgm:spPr/>
    </dgm:pt>
    <dgm:pt modelId="{EBF3F42E-7D93-A04F-9F32-3063184919DF}" type="pres">
      <dgm:prSet presAssocID="{4B990025-AAC7-8347-968E-55D36874B67A}" presName="parTx" presStyleLbl="node1" presStyleIdx="0" presStyleCnt="5">
        <dgm:presLayoutVars>
          <dgm:chMax val="0"/>
          <dgm:chPref val="0"/>
          <dgm:bulletEnabled val="1"/>
        </dgm:presLayoutVars>
      </dgm:prSet>
      <dgm:spPr/>
    </dgm:pt>
    <dgm:pt modelId="{CA44E411-3DC8-BA44-90FB-1A284B3FB750}" type="pres">
      <dgm:prSet presAssocID="{4B990025-AAC7-8347-968E-55D36874B67A}" presName="parSh" presStyleLbl="node1" presStyleIdx="1" presStyleCnt="5"/>
      <dgm:spPr/>
    </dgm:pt>
    <dgm:pt modelId="{98227994-12DF-F746-A3AA-2D73A3A68266}" type="pres">
      <dgm:prSet presAssocID="{4B990025-AAC7-8347-968E-55D36874B67A}" presName="desTx" presStyleLbl="fgAcc1" presStyleIdx="1" presStyleCnt="5">
        <dgm:presLayoutVars>
          <dgm:bulletEnabled val="1"/>
        </dgm:presLayoutVars>
      </dgm:prSet>
      <dgm:spPr/>
    </dgm:pt>
    <dgm:pt modelId="{A77639BE-824D-1846-B7E6-9B17B1FA77F2}" type="pres">
      <dgm:prSet presAssocID="{341D87B0-DAEC-A540-B8BF-F65F258D7529}" presName="sibTrans" presStyleLbl="sibTrans2D1" presStyleIdx="1" presStyleCnt="4"/>
      <dgm:spPr/>
    </dgm:pt>
    <dgm:pt modelId="{B6B44AEF-0534-4F4C-8D44-AAA16C2500BB}" type="pres">
      <dgm:prSet presAssocID="{341D87B0-DAEC-A540-B8BF-F65F258D7529}" presName="connTx" presStyleLbl="sibTrans2D1" presStyleIdx="1" presStyleCnt="4"/>
      <dgm:spPr/>
    </dgm:pt>
    <dgm:pt modelId="{DDD33017-8AA1-9341-B8EF-D41E8501847E}" type="pres">
      <dgm:prSet presAssocID="{CEB04C6B-02F5-8642-B9BE-BF1E24FCDE2D}" presName="composite" presStyleCnt="0"/>
      <dgm:spPr/>
    </dgm:pt>
    <dgm:pt modelId="{FC5A9810-D74F-7047-A04B-6B82B8F8C239}" type="pres">
      <dgm:prSet presAssocID="{CEB04C6B-02F5-8642-B9BE-BF1E24FCDE2D}" presName="parTx" presStyleLbl="node1" presStyleIdx="1" presStyleCnt="5">
        <dgm:presLayoutVars>
          <dgm:chMax val="0"/>
          <dgm:chPref val="0"/>
          <dgm:bulletEnabled val="1"/>
        </dgm:presLayoutVars>
      </dgm:prSet>
      <dgm:spPr/>
    </dgm:pt>
    <dgm:pt modelId="{06CA32E8-6BCA-8F4F-8D17-13E4A0A46DD9}" type="pres">
      <dgm:prSet presAssocID="{CEB04C6B-02F5-8642-B9BE-BF1E24FCDE2D}" presName="parSh" presStyleLbl="node1" presStyleIdx="2" presStyleCnt="5"/>
      <dgm:spPr/>
    </dgm:pt>
    <dgm:pt modelId="{DC9B140B-818E-6348-854E-51E736C4FD03}" type="pres">
      <dgm:prSet presAssocID="{CEB04C6B-02F5-8642-B9BE-BF1E24FCDE2D}" presName="desTx" presStyleLbl="fgAcc1" presStyleIdx="2" presStyleCnt="5">
        <dgm:presLayoutVars>
          <dgm:bulletEnabled val="1"/>
        </dgm:presLayoutVars>
      </dgm:prSet>
      <dgm:spPr/>
    </dgm:pt>
    <dgm:pt modelId="{688EEC8E-AED6-BE4B-86A4-B1190A07DD17}" type="pres">
      <dgm:prSet presAssocID="{01AE7A1C-BE8B-1746-8099-5FBE56811A7B}" presName="sibTrans" presStyleLbl="sibTrans2D1" presStyleIdx="2" presStyleCnt="4"/>
      <dgm:spPr/>
    </dgm:pt>
    <dgm:pt modelId="{87E7B188-983E-3048-8B5C-392CB3D64B56}" type="pres">
      <dgm:prSet presAssocID="{01AE7A1C-BE8B-1746-8099-5FBE56811A7B}" presName="connTx" presStyleLbl="sibTrans2D1" presStyleIdx="2" presStyleCnt="4"/>
      <dgm:spPr/>
    </dgm:pt>
    <dgm:pt modelId="{D5F8CC0E-E4AB-D34A-A3F7-FCB6FBE54C1A}" type="pres">
      <dgm:prSet presAssocID="{FD7BF6E6-F013-A945-848A-A25DC6965170}" presName="composite" presStyleCnt="0"/>
      <dgm:spPr/>
    </dgm:pt>
    <dgm:pt modelId="{DEE4C6AF-48A6-B649-8E63-AE473903624A}" type="pres">
      <dgm:prSet presAssocID="{FD7BF6E6-F013-A945-848A-A25DC6965170}" presName="parTx" presStyleLbl="node1" presStyleIdx="2" presStyleCnt="5">
        <dgm:presLayoutVars>
          <dgm:chMax val="0"/>
          <dgm:chPref val="0"/>
          <dgm:bulletEnabled val="1"/>
        </dgm:presLayoutVars>
      </dgm:prSet>
      <dgm:spPr/>
    </dgm:pt>
    <dgm:pt modelId="{CEDD5162-D2DD-5843-844F-982D9CCE88B0}" type="pres">
      <dgm:prSet presAssocID="{FD7BF6E6-F013-A945-848A-A25DC6965170}" presName="parSh" presStyleLbl="node1" presStyleIdx="3" presStyleCnt="5"/>
      <dgm:spPr/>
    </dgm:pt>
    <dgm:pt modelId="{B13148B8-0EF0-8F41-BFA7-8B5A6A37C102}" type="pres">
      <dgm:prSet presAssocID="{FD7BF6E6-F013-A945-848A-A25DC6965170}" presName="desTx" presStyleLbl="fgAcc1" presStyleIdx="3" presStyleCnt="5">
        <dgm:presLayoutVars>
          <dgm:bulletEnabled val="1"/>
        </dgm:presLayoutVars>
      </dgm:prSet>
      <dgm:spPr/>
    </dgm:pt>
    <dgm:pt modelId="{F70D8158-B26D-E04E-B989-8F39BF4D5C7F}" type="pres">
      <dgm:prSet presAssocID="{B3CD51F3-303B-ED4F-8DB6-67DF887E2420}" presName="sibTrans" presStyleLbl="sibTrans2D1" presStyleIdx="3" presStyleCnt="4"/>
      <dgm:spPr/>
    </dgm:pt>
    <dgm:pt modelId="{7D94D55F-3C2B-9047-A05F-F51D7867AF69}" type="pres">
      <dgm:prSet presAssocID="{B3CD51F3-303B-ED4F-8DB6-67DF887E2420}" presName="connTx" presStyleLbl="sibTrans2D1" presStyleIdx="3" presStyleCnt="4"/>
      <dgm:spPr/>
    </dgm:pt>
    <dgm:pt modelId="{EEB745EF-93F7-F74D-B943-B1E29C780B63}" type="pres">
      <dgm:prSet presAssocID="{A26729FC-977D-B349-BDE2-BDA754B20397}" presName="composite" presStyleCnt="0"/>
      <dgm:spPr/>
    </dgm:pt>
    <dgm:pt modelId="{0FD83858-D149-C945-AB2A-02EB310EC7A7}" type="pres">
      <dgm:prSet presAssocID="{A26729FC-977D-B349-BDE2-BDA754B20397}" presName="parTx" presStyleLbl="node1" presStyleIdx="3" presStyleCnt="5">
        <dgm:presLayoutVars>
          <dgm:chMax val="0"/>
          <dgm:chPref val="0"/>
          <dgm:bulletEnabled val="1"/>
        </dgm:presLayoutVars>
      </dgm:prSet>
      <dgm:spPr/>
    </dgm:pt>
    <dgm:pt modelId="{C78353A5-D40E-F946-A08A-3259C8FC3D0B}" type="pres">
      <dgm:prSet presAssocID="{A26729FC-977D-B349-BDE2-BDA754B20397}" presName="parSh" presStyleLbl="node1" presStyleIdx="4" presStyleCnt="5"/>
      <dgm:spPr/>
    </dgm:pt>
    <dgm:pt modelId="{226DF367-9434-6D46-9902-C326DED6D114}" type="pres">
      <dgm:prSet presAssocID="{A26729FC-977D-B349-BDE2-BDA754B20397}" presName="desTx" presStyleLbl="fgAcc1" presStyleIdx="4" presStyleCnt="5">
        <dgm:presLayoutVars>
          <dgm:bulletEnabled val="1"/>
        </dgm:presLayoutVars>
      </dgm:prSet>
      <dgm:spPr/>
    </dgm:pt>
  </dgm:ptLst>
  <dgm:cxnLst>
    <dgm:cxn modelId="{2F8C4F01-C42E-444A-9197-F8B272F1B6F7}" srcId="{FD7BF6E6-F013-A945-848A-A25DC6965170}" destId="{477A5392-EADB-8040-8173-77E8B26F990B}" srcOrd="1" destOrd="0" parTransId="{CDB41373-D3ED-9C44-A7F4-B2993C8E540E}" sibTransId="{BFCA0BEF-2A70-FA43-8E01-0118BE18C905}"/>
    <dgm:cxn modelId="{BFC20105-E9A2-7E47-A6ED-C790E0F07ED0}" type="presOf" srcId="{4B990025-AAC7-8347-968E-55D36874B67A}" destId="{EBF3F42E-7D93-A04F-9F32-3063184919DF}" srcOrd="0" destOrd="0" presId="urn:microsoft.com/office/officeart/2005/8/layout/process3"/>
    <dgm:cxn modelId="{C89B8E09-F728-F74E-9C7E-6792874AA6CE}" type="presOf" srcId="{4CCC41E6-8BCD-0D44-809E-3DCE49DD7326}" destId="{C3ABF1CE-68CE-324C-9B28-C8FD46677AD0}" srcOrd="0" destOrd="0" presId="urn:microsoft.com/office/officeart/2005/8/layout/process3"/>
    <dgm:cxn modelId="{3682EB09-E229-A545-9A6C-3588DB237A8D}" type="presOf" srcId="{9C617D31-0F6B-C043-9747-6EA276CD5B8A}" destId="{98227994-12DF-F746-A3AA-2D73A3A68266}" srcOrd="0" destOrd="0" presId="urn:microsoft.com/office/officeart/2005/8/layout/process3"/>
    <dgm:cxn modelId="{10D94A0F-42DB-BD4A-8E8B-238DE078608C}" type="presOf" srcId="{FD7BF6E6-F013-A945-848A-A25DC6965170}" destId="{CEDD5162-D2DD-5843-844F-982D9CCE88B0}" srcOrd="1" destOrd="0" presId="urn:microsoft.com/office/officeart/2005/8/layout/process3"/>
    <dgm:cxn modelId="{1B648E12-3EE9-3941-B106-89932B80F6D2}" type="presOf" srcId="{83F40426-B2D1-0D42-B164-2CA2AA6DB3B0}" destId="{B13148B8-0EF0-8F41-BFA7-8B5A6A37C102}" srcOrd="0" destOrd="0" presId="urn:microsoft.com/office/officeart/2005/8/layout/process3"/>
    <dgm:cxn modelId="{73C78414-0590-ED49-8D3F-345870C236AC}" type="presOf" srcId="{F27BB974-63FA-054A-864B-A10C052FF204}" destId="{199711FC-94B1-1F4D-94B2-6E352D48DA25}" srcOrd="0" destOrd="1" presId="urn:microsoft.com/office/officeart/2005/8/layout/process3"/>
    <dgm:cxn modelId="{3117361C-77A1-144D-BE34-D8E9C4B03648}" type="presOf" srcId="{A26729FC-977D-B349-BDE2-BDA754B20397}" destId="{C78353A5-D40E-F946-A08A-3259C8FC3D0B}" srcOrd="1" destOrd="0" presId="urn:microsoft.com/office/officeart/2005/8/layout/process3"/>
    <dgm:cxn modelId="{F5FD761E-3428-6E4F-A04E-2BC7DC621BAE}" type="presOf" srcId="{477A5392-EADB-8040-8173-77E8B26F990B}" destId="{B13148B8-0EF0-8F41-BFA7-8B5A6A37C102}" srcOrd="0" destOrd="1" presId="urn:microsoft.com/office/officeart/2005/8/layout/process3"/>
    <dgm:cxn modelId="{FDCCA51E-27CC-6E4C-BB7A-A200C0836833}" srcId="{FD7BF6E6-F013-A945-848A-A25DC6965170}" destId="{83F40426-B2D1-0D42-B164-2CA2AA6DB3B0}" srcOrd="0" destOrd="0" parTransId="{87F8D941-5459-4449-9B1D-993C94BC156C}" sibTransId="{7BCD730F-DB69-2044-9CD5-F668A7DC4BDA}"/>
    <dgm:cxn modelId="{43003927-9071-3646-AC76-741A4C420571}" type="presOf" srcId="{496C3AF1-6ED4-9242-812D-1211D51005D1}" destId="{199711FC-94B1-1F4D-94B2-6E352D48DA25}" srcOrd="0" destOrd="0" presId="urn:microsoft.com/office/officeart/2005/8/layout/process3"/>
    <dgm:cxn modelId="{9F03E62D-E46B-C74B-9F30-5E03B3E7ACC9}" srcId="{4B990025-AAC7-8347-968E-55D36874B67A}" destId="{9C617D31-0F6B-C043-9747-6EA276CD5B8A}" srcOrd="0" destOrd="0" parTransId="{0389EB50-1551-624F-9B4A-6CD19C33D0AB}" sibTransId="{1D913B87-2AE5-2B4F-BFC5-BFAED6E30634}"/>
    <dgm:cxn modelId="{EF864C32-CED6-844E-8B56-B5E75B00AD5F}" type="presOf" srcId="{FD7BF6E6-F013-A945-848A-A25DC6965170}" destId="{DEE4C6AF-48A6-B649-8E63-AE473903624A}" srcOrd="0" destOrd="0" presId="urn:microsoft.com/office/officeart/2005/8/layout/process3"/>
    <dgm:cxn modelId="{04891B41-4F4C-BC49-B9CF-21FAA6A3E26B}" type="presOf" srcId="{4B990025-AAC7-8347-968E-55D36874B67A}" destId="{CA44E411-3DC8-BA44-90FB-1A284B3FB750}" srcOrd="1" destOrd="0" presId="urn:microsoft.com/office/officeart/2005/8/layout/process3"/>
    <dgm:cxn modelId="{259E7946-0282-1949-89DC-34A072C459D9}" srcId="{4B990025-AAC7-8347-968E-55D36874B67A}" destId="{B2253978-9E1D-7249-84D3-83D06AF8CF22}" srcOrd="2" destOrd="0" parTransId="{6F4252A0-4D95-074B-B712-7A25AFE6D1BE}" sibTransId="{2CA15DD6-5DF7-A04E-B409-B3828F4EB5DB}"/>
    <dgm:cxn modelId="{4EDF9347-2CD6-6C47-B8B9-20A0DA2D3914}" type="presOf" srcId="{FB8D639D-F055-F44C-BB02-EA08C588C66F}" destId="{8320FA28-FA29-EC46-837D-747C455285BA}" srcOrd="1" destOrd="0" presId="urn:microsoft.com/office/officeart/2005/8/layout/process3"/>
    <dgm:cxn modelId="{9688B34F-1B58-1B4F-8C9F-2EFAD3004B0C}" type="presOf" srcId="{A58BBFDC-30AA-CD42-B80C-6000A077D0F2}" destId="{B13148B8-0EF0-8F41-BFA7-8B5A6A37C102}" srcOrd="0" destOrd="3" presId="urn:microsoft.com/office/officeart/2005/8/layout/process3"/>
    <dgm:cxn modelId="{0F8E2D52-2A18-DD46-8087-1144F8FE4645}" type="presOf" srcId="{CEB04C6B-02F5-8642-B9BE-BF1E24FCDE2D}" destId="{FC5A9810-D74F-7047-A04B-6B82B8F8C239}" srcOrd="0" destOrd="0" presId="urn:microsoft.com/office/officeart/2005/8/layout/process3"/>
    <dgm:cxn modelId="{81E23656-DF0D-8E4C-B852-1431502C5663}" srcId="{4B990025-AAC7-8347-968E-55D36874B67A}" destId="{7B06A68C-67B2-F647-8AD7-9C0BA7DBD6A5}" srcOrd="1" destOrd="0" parTransId="{6E6149C7-E5F7-6948-A5AE-1602F63D7F7E}" sibTransId="{93AF1641-767B-384D-AF37-07FD2F55FCD9}"/>
    <dgm:cxn modelId="{BC42EF5A-0951-BB47-8A3A-6B9E87B1359C}" type="presOf" srcId="{09098321-0954-7B4A-B373-967450A66097}" destId="{226DF367-9434-6D46-9902-C326DED6D114}" srcOrd="0" destOrd="0" presId="urn:microsoft.com/office/officeart/2005/8/layout/process3"/>
    <dgm:cxn modelId="{9738BA5B-9566-954A-B6E8-97B7CCDF0F90}" srcId="{FD7BF6E6-F013-A945-848A-A25DC6965170}" destId="{FA20B8D1-FA1E-5647-A15D-2C8A07F5364C}" srcOrd="2" destOrd="0" parTransId="{ED016B0A-E6F3-FB4A-AB40-5B5B5839457C}" sibTransId="{707AF5E7-8A41-4E42-9C03-B8F622432AEE}"/>
    <dgm:cxn modelId="{5A83035C-85E1-0047-A684-82DE52A93ACA}" srcId="{4CCC41E6-8BCD-0D44-809E-3DCE49DD7326}" destId="{9CC26331-BFF6-E54F-9191-2614FC79EB0C}" srcOrd="0" destOrd="0" parTransId="{0D91FF43-B89A-EC4C-85D0-0D2B06B83349}" sibTransId="{FB8D639D-F055-F44C-BB02-EA08C588C66F}"/>
    <dgm:cxn modelId="{27BA815F-0AED-3B4D-B302-6D7212FFDA61}" srcId="{CEB04C6B-02F5-8642-B9BE-BF1E24FCDE2D}" destId="{5FCCD871-E209-A34C-9D75-D768700AFCAC}" srcOrd="2" destOrd="0" parTransId="{EFB6A21B-44B7-1E40-8FC8-52F47A8EBFC1}" sibTransId="{8DE12891-F726-9244-A2F0-9211BE078FD9}"/>
    <dgm:cxn modelId="{7705CE64-47FF-094D-9A7B-04B5F4537B90}" type="presOf" srcId="{FA20B8D1-FA1E-5647-A15D-2C8A07F5364C}" destId="{B13148B8-0EF0-8F41-BFA7-8B5A6A37C102}" srcOrd="0" destOrd="2" presId="urn:microsoft.com/office/officeart/2005/8/layout/process3"/>
    <dgm:cxn modelId="{0E5E1767-8603-F948-8CED-928F598FA3F0}" type="presOf" srcId="{9CC26331-BFF6-E54F-9191-2614FC79EB0C}" destId="{967E5FE4-7727-AB42-8DC1-A3D2A2BFFEE8}" srcOrd="1" destOrd="0" presId="urn:microsoft.com/office/officeart/2005/8/layout/process3"/>
    <dgm:cxn modelId="{ABDFA774-987F-1E4B-BD3B-8029345E474B}" type="presOf" srcId="{B3CD51F3-303B-ED4F-8DB6-67DF887E2420}" destId="{7D94D55F-3C2B-9047-A05F-F51D7867AF69}" srcOrd="1" destOrd="0" presId="urn:microsoft.com/office/officeart/2005/8/layout/process3"/>
    <dgm:cxn modelId="{AC1D1C85-7A8E-9440-99FA-B738FE62323B}" type="presOf" srcId="{9CC26331-BFF6-E54F-9191-2614FC79EB0C}" destId="{DCE24B20-311D-E141-B738-1E7CF035F84B}" srcOrd="0" destOrd="0" presId="urn:microsoft.com/office/officeart/2005/8/layout/process3"/>
    <dgm:cxn modelId="{F1BF638B-A287-F04F-8570-4B59DDA3B1B4}" srcId="{4CCC41E6-8BCD-0D44-809E-3DCE49DD7326}" destId="{4B990025-AAC7-8347-968E-55D36874B67A}" srcOrd="1" destOrd="0" parTransId="{6255D7B8-C496-964C-BDB2-71897517BB02}" sibTransId="{341D87B0-DAEC-A540-B8BF-F65F258D7529}"/>
    <dgm:cxn modelId="{00A5038C-62B9-E249-A888-E0A77E51CC2B}" type="presOf" srcId="{FB8D639D-F055-F44C-BB02-EA08C588C66F}" destId="{AF567EDF-0439-E746-ACF0-5E314F574A0F}" srcOrd="0" destOrd="0" presId="urn:microsoft.com/office/officeart/2005/8/layout/process3"/>
    <dgm:cxn modelId="{40C7018D-5963-8043-8056-D8FE32FF0472}" type="presOf" srcId="{01AE7A1C-BE8B-1746-8099-5FBE56811A7B}" destId="{87E7B188-983E-3048-8B5C-392CB3D64B56}" srcOrd="1" destOrd="0" presId="urn:microsoft.com/office/officeart/2005/8/layout/process3"/>
    <dgm:cxn modelId="{A110818E-E509-3845-A63D-308A58788E84}" type="presOf" srcId="{D8DD5A33-3386-1C41-8AEB-DC04610B1DC8}" destId="{DC9B140B-818E-6348-854E-51E736C4FD03}" srcOrd="0" destOrd="0" presId="urn:microsoft.com/office/officeart/2005/8/layout/process3"/>
    <dgm:cxn modelId="{65413191-8B24-E34D-A401-D00021204E8B}" srcId="{9CC26331-BFF6-E54F-9191-2614FC79EB0C}" destId="{F27BB974-63FA-054A-864B-A10C052FF204}" srcOrd="1" destOrd="0" parTransId="{223168B1-ED19-6A47-8314-E28ABDEF7695}" sibTransId="{34537C0B-F52D-2045-B254-616A321694ED}"/>
    <dgm:cxn modelId="{3DE6339B-5B61-A541-B7BE-11FCEDD8EB44}" type="presOf" srcId="{B3CD51F3-303B-ED4F-8DB6-67DF887E2420}" destId="{F70D8158-B26D-E04E-B989-8F39BF4D5C7F}" srcOrd="0" destOrd="0" presId="urn:microsoft.com/office/officeart/2005/8/layout/process3"/>
    <dgm:cxn modelId="{731085A3-272E-E949-BD54-8901AF8EB4CF}" type="presOf" srcId="{CEB04C6B-02F5-8642-B9BE-BF1E24FCDE2D}" destId="{06CA32E8-6BCA-8F4F-8D17-13E4A0A46DD9}" srcOrd="1" destOrd="0" presId="urn:microsoft.com/office/officeart/2005/8/layout/process3"/>
    <dgm:cxn modelId="{0103FDA4-F3CB-6B40-A0AE-5F8E15B4FF78}" srcId="{9CC26331-BFF6-E54F-9191-2614FC79EB0C}" destId="{496C3AF1-6ED4-9242-812D-1211D51005D1}" srcOrd="0" destOrd="0" parTransId="{2A09DDAC-446C-DA46-9FC4-1079B0DAE17A}" sibTransId="{9A39CEAE-3634-F045-89BF-6AF50D50FB51}"/>
    <dgm:cxn modelId="{CC1550AE-3830-7E45-89AF-E99DB2F98674}" type="presOf" srcId="{B2253978-9E1D-7249-84D3-83D06AF8CF22}" destId="{98227994-12DF-F746-A3AA-2D73A3A68266}" srcOrd="0" destOrd="2" presId="urn:microsoft.com/office/officeart/2005/8/layout/process3"/>
    <dgm:cxn modelId="{C4DEE0B0-B418-5642-87B7-25249638EF07}" srcId="{4CCC41E6-8BCD-0D44-809E-3DCE49DD7326}" destId="{FD7BF6E6-F013-A945-848A-A25DC6965170}" srcOrd="3" destOrd="0" parTransId="{DC29E4E7-ED33-D74B-89B8-307F2F926CDB}" sibTransId="{B3CD51F3-303B-ED4F-8DB6-67DF887E2420}"/>
    <dgm:cxn modelId="{D3935DB1-4728-E741-9BB5-1F88699ACC9C}" type="presOf" srcId="{341D87B0-DAEC-A540-B8BF-F65F258D7529}" destId="{B6B44AEF-0534-4F4C-8D44-AAA16C2500BB}" srcOrd="1" destOrd="0" presId="urn:microsoft.com/office/officeart/2005/8/layout/process3"/>
    <dgm:cxn modelId="{861994B1-FB73-3E47-B022-0E66D55220AE}" srcId="{4CCC41E6-8BCD-0D44-809E-3DCE49DD7326}" destId="{A26729FC-977D-B349-BDE2-BDA754B20397}" srcOrd="4" destOrd="0" parTransId="{EDA338D4-062F-8C4B-94D6-1D95966A135B}" sibTransId="{4B314EEC-6099-2548-B155-6BF85EB62087}"/>
    <dgm:cxn modelId="{E1A8A5B2-48A3-D042-9FB7-C6BD4CA94BD9}" srcId="{A26729FC-977D-B349-BDE2-BDA754B20397}" destId="{09098321-0954-7B4A-B373-967450A66097}" srcOrd="0" destOrd="0" parTransId="{1E3DF32F-AA87-9449-8D10-46B1DEB4CF99}" sibTransId="{90E19B2F-5AD2-2D4D-AEE6-D275DB75EA4C}"/>
    <dgm:cxn modelId="{FCFC0FC9-9337-0F4C-9F82-5850D6BD869B}" type="presOf" srcId="{5FCCD871-E209-A34C-9D75-D768700AFCAC}" destId="{DC9B140B-818E-6348-854E-51E736C4FD03}" srcOrd="0" destOrd="2" presId="urn:microsoft.com/office/officeart/2005/8/layout/process3"/>
    <dgm:cxn modelId="{42FD92CF-0462-204D-AA01-0116E33EFDD1}" type="presOf" srcId="{341D87B0-DAEC-A540-B8BF-F65F258D7529}" destId="{A77639BE-824D-1846-B7E6-9B17B1FA77F2}" srcOrd="0" destOrd="0" presId="urn:microsoft.com/office/officeart/2005/8/layout/process3"/>
    <dgm:cxn modelId="{A284C5D4-2BA6-1D4C-A668-4B2EF11AA74D}" srcId="{CEB04C6B-02F5-8642-B9BE-BF1E24FCDE2D}" destId="{D80143C6-ACC0-7F4C-AC46-9ABAFCF9992A}" srcOrd="1" destOrd="0" parTransId="{80D5DF48-3133-7D43-B043-21F366AE961B}" sibTransId="{99513EED-96DD-E040-A887-344B88142CAC}"/>
    <dgm:cxn modelId="{A70B1EDA-8361-784B-8FF4-CD3A03A6A82E}" type="presOf" srcId="{A26729FC-977D-B349-BDE2-BDA754B20397}" destId="{0FD83858-D149-C945-AB2A-02EB310EC7A7}" srcOrd="0" destOrd="0" presId="urn:microsoft.com/office/officeart/2005/8/layout/process3"/>
    <dgm:cxn modelId="{D9C8CBDE-3328-8346-A33B-AC89A147D8E8}" srcId="{4CCC41E6-8BCD-0D44-809E-3DCE49DD7326}" destId="{CEB04C6B-02F5-8642-B9BE-BF1E24FCDE2D}" srcOrd="2" destOrd="0" parTransId="{8832A531-9122-574B-BB4A-FE6B21E2BF83}" sibTransId="{01AE7A1C-BE8B-1746-8099-5FBE56811A7B}"/>
    <dgm:cxn modelId="{2E7C47E8-B621-504D-8E5A-B91E89AB4C8D}" srcId="{CEB04C6B-02F5-8642-B9BE-BF1E24FCDE2D}" destId="{D8DD5A33-3386-1C41-8AEB-DC04610B1DC8}" srcOrd="0" destOrd="0" parTransId="{18E2A369-FF64-8E4B-8BF5-E73083EDD31C}" sibTransId="{E1320525-B3BC-F94A-9A7E-332DFB95F9CE}"/>
    <dgm:cxn modelId="{731803EA-E073-D64B-817B-6E54B016A7CD}" type="presOf" srcId="{7B06A68C-67B2-F647-8AD7-9C0BA7DBD6A5}" destId="{98227994-12DF-F746-A3AA-2D73A3A68266}" srcOrd="0" destOrd="1" presId="urn:microsoft.com/office/officeart/2005/8/layout/process3"/>
    <dgm:cxn modelId="{CCDC34EF-C6FB-6A4C-B81D-17B8CC744CDD}" srcId="{FD7BF6E6-F013-A945-848A-A25DC6965170}" destId="{A58BBFDC-30AA-CD42-B80C-6000A077D0F2}" srcOrd="3" destOrd="0" parTransId="{853997A3-7F25-004E-97D5-EFEE7466AE70}" sibTransId="{5D15F7DE-4A54-AF41-B7F8-D8ACD54161FA}"/>
    <dgm:cxn modelId="{F5BB45F0-4980-D848-87D9-7728FF27C612}" type="presOf" srcId="{D80143C6-ACC0-7F4C-AC46-9ABAFCF9992A}" destId="{DC9B140B-818E-6348-854E-51E736C4FD03}" srcOrd="0" destOrd="1" presId="urn:microsoft.com/office/officeart/2005/8/layout/process3"/>
    <dgm:cxn modelId="{E72094F8-B641-B841-9D66-39ADB80E7192}" type="presOf" srcId="{01AE7A1C-BE8B-1746-8099-5FBE56811A7B}" destId="{688EEC8E-AED6-BE4B-86A4-B1190A07DD17}" srcOrd="0" destOrd="0" presId="urn:microsoft.com/office/officeart/2005/8/layout/process3"/>
    <dgm:cxn modelId="{27B98BBC-8931-B441-B2ED-E3A2FDF9B24A}" type="presParOf" srcId="{C3ABF1CE-68CE-324C-9B28-C8FD46677AD0}" destId="{D877FA71-B172-7049-A27D-C97ED30EB433}" srcOrd="0" destOrd="0" presId="urn:microsoft.com/office/officeart/2005/8/layout/process3"/>
    <dgm:cxn modelId="{84D921F6-6926-1148-990D-945863BB50D7}" type="presParOf" srcId="{D877FA71-B172-7049-A27D-C97ED30EB433}" destId="{DCE24B20-311D-E141-B738-1E7CF035F84B}" srcOrd="0" destOrd="0" presId="urn:microsoft.com/office/officeart/2005/8/layout/process3"/>
    <dgm:cxn modelId="{59A2E791-6D33-EA48-B20D-493AFE865AFC}" type="presParOf" srcId="{D877FA71-B172-7049-A27D-C97ED30EB433}" destId="{967E5FE4-7727-AB42-8DC1-A3D2A2BFFEE8}" srcOrd="1" destOrd="0" presId="urn:microsoft.com/office/officeart/2005/8/layout/process3"/>
    <dgm:cxn modelId="{D8620DA3-B90D-FE45-8AC3-1F501CD8BFC6}" type="presParOf" srcId="{D877FA71-B172-7049-A27D-C97ED30EB433}" destId="{199711FC-94B1-1F4D-94B2-6E352D48DA25}" srcOrd="2" destOrd="0" presId="urn:microsoft.com/office/officeart/2005/8/layout/process3"/>
    <dgm:cxn modelId="{518FCFD3-7268-FF42-B684-4F039C53B636}" type="presParOf" srcId="{C3ABF1CE-68CE-324C-9B28-C8FD46677AD0}" destId="{AF567EDF-0439-E746-ACF0-5E314F574A0F}" srcOrd="1" destOrd="0" presId="urn:microsoft.com/office/officeart/2005/8/layout/process3"/>
    <dgm:cxn modelId="{7632C3EE-04D9-C744-BB63-CD2E7743E62B}" type="presParOf" srcId="{AF567EDF-0439-E746-ACF0-5E314F574A0F}" destId="{8320FA28-FA29-EC46-837D-747C455285BA}" srcOrd="0" destOrd="0" presId="urn:microsoft.com/office/officeart/2005/8/layout/process3"/>
    <dgm:cxn modelId="{A6AF747B-0AC6-3341-B956-7931A3F2480A}" type="presParOf" srcId="{C3ABF1CE-68CE-324C-9B28-C8FD46677AD0}" destId="{6B7094C6-7BD9-9246-BC5E-D649B9A00758}" srcOrd="2" destOrd="0" presId="urn:microsoft.com/office/officeart/2005/8/layout/process3"/>
    <dgm:cxn modelId="{A8B0731E-3C7D-EE49-89B3-E6F7B2A0A3EF}" type="presParOf" srcId="{6B7094C6-7BD9-9246-BC5E-D649B9A00758}" destId="{EBF3F42E-7D93-A04F-9F32-3063184919DF}" srcOrd="0" destOrd="0" presId="urn:microsoft.com/office/officeart/2005/8/layout/process3"/>
    <dgm:cxn modelId="{357DF61D-DEB5-3048-B457-D4C10A0635AA}" type="presParOf" srcId="{6B7094C6-7BD9-9246-BC5E-D649B9A00758}" destId="{CA44E411-3DC8-BA44-90FB-1A284B3FB750}" srcOrd="1" destOrd="0" presId="urn:microsoft.com/office/officeart/2005/8/layout/process3"/>
    <dgm:cxn modelId="{B7B11132-563B-ED47-AE33-A87929B20253}" type="presParOf" srcId="{6B7094C6-7BD9-9246-BC5E-D649B9A00758}" destId="{98227994-12DF-F746-A3AA-2D73A3A68266}" srcOrd="2" destOrd="0" presId="urn:microsoft.com/office/officeart/2005/8/layout/process3"/>
    <dgm:cxn modelId="{930CDF4D-760C-D44C-8DAB-C98F7AD63B54}" type="presParOf" srcId="{C3ABF1CE-68CE-324C-9B28-C8FD46677AD0}" destId="{A77639BE-824D-1846-B7E6-9B17B1FA77F2}" srcOrd="3" destOrd="0" presId="urn:microsoft.com/office/officeart/2005/8/layout/process3"/>
    <dgm:cxn modelId="{CA683742-1048-3944-88C2-83A137F8317D}" type="presParOf" srcId="{A77639BE-824D-1846-B7E6-9B17B1FA77F2}" destId="{B6B44AEF-0534-4F4C-8D44-AAA16C2500BB}" srcOrd="0" destOrd="0" presId="urn:microsoft.com/office/officeart/2005/8/layout/process3"/>
    <dgm:cxn modelId="{9D407E83-C494-054A-830D-5E6152CBEDFD}" type="presParOf" srcId="{C3ABF1CE-68CE-324C-9B28-C8FD46677AD0}" destId="{DDD33017-8AA1-9341-B8EF-D41E8501847E}" srcOrd="4" destOrd="0" presId="urn:microsoft.com/office/officeart/2005/8/layout/process3"/>
    <dgm:cxn modelId="{A69F79AC-CEAB-DB46-852A-331C4ADF1D0D}" type="presParOf" srcId="{DDD33017-8AA1-9341-B8EF-D41E8501847E}" destId="{FC5A9810-D74F-7047-A04B-6B82B8F8C239}" srcOrd="0" destOrd="0" presId="urn:microsoft.com/office/officeart/2005/8/layout/process3"/>
    <dgm:cxn modelId="{3B7B374F-C618-084C-8A90-04D8A3C95777}" type="presParOf" srcId="{DDD33017-8AA1-9341-B8EF-D41E8501847E}" destId="{06CA32E8-6BCA-8F4F-8D17-13E4A0A46DD9}" srcOrd="1" destOrd="0" presId="urn:microsoft.com/office/officeart/2005/8/layout/process3"/>
    <dgm:cxn modelId="{83A028F1-E31B-5C43-896F-B36EA1DBDD27}" type="presParOf" srcId="{DDD33017-8AA1-9341-B8EF-D41E8501847E}" destId="{DC9B140B-818E-6348-854E-51E736C4FD03}" srcOrd="2" destOrd="0" presId="urn:microsoft.com/office/officeart/2005/8/layout/process3"/>
    <dgm:cxn modelId="{B21D199F-1F4E-004A-84B9-1DD644BE2C80}" type="presParOf" srcId="{C3ABF1CE-68CE-324C-9B28-C8FD46677AD0}" destId="{688EEC8E-AED6-BE4B-86A4-B1190A07DD17}" srcOrd="5" destOrd="0" presId="urn:microsoft.com/office/officeart/2005/8/layout/process3"/>
    <dgm:cxn modelId="{5C8FCBB3-03A1-C94C-82AC-4DFD83CCA56D}" type="presParOf" srcId="{688EEC8E-AED6-BE4B-86A4-B1190A07DD17}" destId="{87E7B188-983E-3048-8B5C-392CB3D64B56}" srcOrd="0" destOrd="0" presId="urn:microsoft.com/office/officeart/2005/8/layout/process3"/>
    <dgm:cxn modelId="{1A68F98A-7D70-A147-927C-29ED840253B2}" type="presParOf" srcId="{C3ABF1CE-68CE-324C-9B28-C8FD46677AD0}" destId="{D5F8CC0E-E4AB-D34A-A3F7-FCB6FBE54C1A}" srcOrd="6" destOrd="0" presId="urn:microsoft.com/office/officeart/2005/8/layout/process3"/>
    <dgm:cxn modelId="{82BDB4EA-DAA8-0446-9D96-50432ACCE9CC}" type="presParOf" srcId="{D5F8CC0E-E4AB-D34A-A3F7-FCB6FBE54C1A}" destId="{DEE4C6AF-48A6-B649-8E63-AE473903624A}" srcOrd="0" destOrd="0" presId="urn:microsoft.com/office/officeart/2005/8/layout/process3"/>
    <dgm:cxn modelId="{74C9392B-3DC3-D942-A4D9-5A3B5AACAA3A}" type="presParOf" srcId="{D5F8CC0E-E4AB-D34A-A3F7-FCB6FBE54C1A}" destId="{CEDD5162-D2DD-5843-844F-982D9CCE88B0}" srcOrd="1" destOrd="0" presId="urn:microsoft.com/office/officeart/2005/8/layout/process3"/>
    <dgm:cxn modelId="{D9D37437-8D2A-BF40-90AF-32F9836482C3}" type="presParOf" srcId="{D5F8CC0E-E4AB-D34A-A3F7-FCB6FBE54C1A}" destId="{B13148B8-0EF0-8F41-BFA7-8B5A6A37C102}" srcOrd="2" destOrd="0" presId="urn:microsoft.com/office/officeart/2005/8/layout/process3"/>
    <dgm:cxn modelId="{636BBA6A-6EE6-9E46-BBB3-BAC0A8E4310C}" type="presParOf" srcId="{C3ABF1CE-68CE-324C-9B28-C8FD46677AD0}" destId="{F70D8158-B26D-E04E-B989-8F39BF4D5C7F}" srcOrd="7" destOrd="0" presId="urn:microsoft.com/office/officeart/2005/8/layout/process3"/>
    <dgm:cxn modelId="{3218E34F-D8A8-8A4C-BAF3-290DDF6B7B76}" type="presParOf" srcId="{F70D8158-B26D-E04E-B989-8F39BF4D5C7F}" destId="{7D94D55F-3C2B-9047-A05F-F51D7867AF69}" srcOrd="0" destOrd="0" presId="urn:microsoft.com/office/officeart/2005/8/layout/process3"/>
    <dgm:cxn modelId="{A6C32B1A-1214-264A-837F-2D8B032E0920}" type="presParOf" srcId="{C3ABF1CE-68CE-324C-9B28-C8FD46677AD0}" destId="{EEB745EF-93F7-F74D-B943-B1E29C780B63}" srcOrd="8" destOrd="0" presId="urn:microsoft.com/office/officeart/2005/8/layout/process3"/>
    <dgm:cxn modelId="{6F048830-E983-774E-B55E-E6C95C96C37C}" type="presParOf" srcId="{EEB745EF-93F7-F74D-B943-B1E29C780B63}" destId="{0FD83858-D149-C945-AB2A-02EB310EC7A7}" srcOrd="0" destOrd="0" presId="urn:microsoft.com/office/officeart/2005/8/layout/process3"/>
    <dgm:cxn modelId="{1B356ADD-BC5F-F341-9095-6311706BE22B}" type="presParOf" srcId="{EEB745EF-93F7-F74D-B943-B1E29C780B63}" destId="{C78353A5-D40E-F946-A08A-3259C8FC3D0B}" srcOrd="1" destOrd="0" presId="urn:microsoft.com/office/officeart/2005/8/layout/process3"/>
    <dgm:cxn modelId="{FA1EE564-5E36-2640-895C-85939F81849F}" type="presParOf" srcId="{EEB745EF-93F7-F74D-B943-B1E29C780B63}" destId="{226DF367-9434-6D46-9902-C326DED6D114}"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E35DD77-8822-5C48-8E47-BD14DA6170D9}" type="doc">
      <dgm:prSet loTypeId="urn:microsoft.com/office/officeart/2005/8/layout/hChevron3" loCatId="" qsTypeId="urn:microsoft.com/office/officeart/2005/8/quickstyle/simple1" qsCatId="simple" csTypeId="urn:microsoft.com/office/officeart/2005/8/colors/colorful2" csCatId="colorful" phldr="1"/>
      <dgm:spPr/>
    </dgm:pt>
    <dgm:pt modelId="{E8D62CA2-61DA-9140-B3E3-32DE047CDDC1}">
      <dgm:prSet phldrT="[Text]"/>
      <dgm:spPr/>
      <dgm:t>
        <a:bodyPr/>
        <a:lstStyle/>
        <a:p>
          <a:r>
            <a:rPr lang="en-US" dirty="0"/>
            <a:t>Testing </a:t>
          </a:r>
        </a:p>
      </dgm:t>
    </dgm:pt>
    <dgm:pt modelId="{3650B38A-9035-DF42-A4BE-530496787007}" type="parTrans" cxnId="{967813B6-066C-4E46-BD27-216C77ED3083}">
      <dgm:prSet/>
      <dgm:spPr/>
      <dgm:t>
        <a:bodyPr/>
        <a:lstStyle/>
        <a:p>
          <a:endParaRPr lang="en-US"/>
        </a:p>
      </dgm:t>
    </dgm:pt>
    <dgm:pt modelId="{EB418C0D-B9E5-8C4A-9BAE-571678E9D94C}" type="sibTrans" cxnId="{967813B6-066C-4E46-BD27-216C77ED3083}">
      <dgm:prSet/>
      <dgm:spPr/>
      <dgm:t>
        <a:bodyPr/>
        <a:lstStyle/>
        <a:p>
          <a:endParaRPr lang="en-US"/>
        </a:p>
      </dgm:t>
    </dgm:pt>
    <dgm:pt modelId="{60D65F78-DD57-6C4E-9D28-7BECEED5A553}">
      <dgm:prSet phldrT="[Text]"/>
      <dgm:spPr/>
      <dgm:t>
        <a:bodyPr/>
        <a:lstStyle/>
        <a:p>
          <a:r>
            <a:rPr lang="en-US" dirty="0"/>
            <a:t>Contact tracing</a:t>
          </a:r>
        </a:p>
      </dgm:t>
    </dgm:pt>
    <dgm:pt modelId="{4A110992-474B-6E4B-8E18-47757C40B0E1}" type="parTrans" cxnId="{6B580641-4DFF-1B43-846D-10B582B02CB7}">
      <dgm:prSet/>
      <dgm:spPr/>
      <dgm:t>
        <a:bodyPr/>
        <a:lstStyle/>
        <a:p>
          <a:endParaRPr lang="en-US"/>
        </a:p>
      </dgm:t>
    </dgm:pt>
    <dgm:pt modelId="{C136539D-9C94-D746-8BA7-7AF05C46D03F}" type="sibTrans" cxnId="{6B580641-4DFF-1B43-846D-10B582B02CB7}">
      <dgm:prSet/>
      <dgm:spPr/>
      <dgm:t>
        <a:bodyPr/>
        <a:lstStyle/>
        <a:p>
          <a:endParaRPr lang="en-US"/>
        </a:p>
      </dgm:t>
    </dgm:pt>
    <dgm:pt modelId="{A35198EE-6BE2-B14C-9A7D-F7E9C2B88100}">
      <dgm:prSet phldrT="[Text]"/>
      <dgm:spPr/>
      <dgm:t>
        <a:bodyPr/>
        <a:lstStyle/>
        <a:p>
          <a:r>
            <a:rPr lang="en-US" dirty="0"/>
            <a:t>Primary healthcare</a:t>
          </a:r>
        </a:p>
      </dgm:t>
    </dgm:pt>
    <dgm:pt modelId="{07856C99-2990-B645-A4B2-BD2D10379ABB}" type="parTrans" cxnId="{B913A8C5-9A4B-FE4B-8E9F-971567204095}">
      <dgm:prSet/>
      <dgm:spPr/>
      <dgm:t>
        <a:bodyPr/>
        <a:lstStyle/>
        <a:p>
          <a:endParaRPr lang="en-US"/>
        </a:p>
      </dgm:t>
    </dgm:pt>
    <dgm:pt modelId="{65BA6C09-801F-B14D-B869-51D83B8D2DCF}" type="sibTrans" cxnId="{B913A8C5-9A4B-FE4B-8E9F-971567204095}">
      <dgm:prSet/>
      <dgm:spPr/>
      <dgm:t>
        <a:bodyPr/>
        <a:lstStyle/>
        <a:p>
          <a:endParaRPr lang="en-US"/>
        </a:p>
      </dgm:t>
    </dgm:pt>
    <dgm:pt modelId="{E4ADDCE7-D4B3-464C-A5FA-F6A73EE24B8B}">
      <dgm:prSet phldrT="[Text]"/>
      <dgm:spPr/>
      <dgm:t>
        <a:bodyPr/>
        <a:lstStyle/>
        <a:p>
          <a:r>
            <a:rPr lang="en-US" dirty="0"/>
            <a:t>Critical care</a:t>
          </a:r>
        </a:p>
      </dgm:t>
    </dgm:pt>
    <dgm:pt modelId="{DAFC3C5E-934C-6F45-85FA-D3B5585F33B1}" type="parTrans" cxnId="{11F15576-0224-B144-A4F1-F70108845B08}">
      <dgm:prSet/>
      <dgm:spPr/>
      <dgm:t>
        <a:bodyPr/>
        <a:lstStyle/>
        <a:p>
          <a:endParaRPr lang="en-US"/>
        </a:p>
      </dgm:t>
    </dgm:pt>
    <dgm:pt modelId="{F35E6BC5-ADFC-1D40-B9BF-B3B02C373CF8}" type="sibTrans" cxnId="{11F15576-0224-B144-A4F1-F70108845B08}">
      <dgm:prSet/>
      <dgm:spPr/>
      <dgm:t>
        <a:bodyPr/>
        <a:lstStyle/>
        <a:p>
          <a:endParaRPr lang="en-US"/>
        </a:p>
      </dgm:t>
    </dgm:pt>
    <dgm:pt modelId="{914EEEF6-48F3-2B4A-AB1D-2B3B406606EE}">
      <dgm:prSet phldrT="[Text]"/>
      <dgm:spPr/>
      <dgm:t>
        <a:bodyPr/>
        <a:lstStyle/>
        <a:p>
          <a:r>
            <a:rPr lang="en-US" dirty="0"/>
            <a:t>Quality health services</a:t>
          </a:r>
        </a:p>
      </dgm:t>
    </dgm:pt>
    <dgm:pt modelId="{E07375E3-AABD-274E-AA9E-3C08768EAC1E}" type="parTrans" cxnId="{08BA43BB-C06B-8E4D-90A2-59589B63E19E}">
      <dgm:prSet/>
      <dgm:spPr/>
      <dgm:t>
        <a:bodyPr/>
        <a:lstStyle/>
        <a:p>
          <a:endParaRPr lang="en-US"/>
        </a:p>
      </dgm:t>
    </dgm:pt>
    <dgm:pt modelId="{847DF1BD-A2DA-7147-90B4-BA63CEEBDA6F}" type="sibTrans" cxnId="{08BA43BB-C06B-8E4D-90A2-59589B63E19E}">
      <dgm:prSet/>
      <dgm:spPr/>
      <dgm:t>
        <a:bodyPr/>
        <a:lstStyle/>
        <a:p>
          <a:endParaRPr lang="en-US"/>
        </a:p>
      </dgm:t>
    </dgm:pt>
    <dgm:pt modelId="{B91185E2-4215-924B-A92A-F29C64D60AE3}">
      <dgm:prSet phldrT="[Text]"/>
      <dgm:spPr/>
      <dgm:t>
        <a:bodyPr/>
        <a:lstStyle/>
        <a:p>
          <a:r>
            <a:rPr lang="en-US" dirty="0"/>
            <a:t>Management of non-COVID-19 cases</a:t>
          </a:r>
        </a:p>
      </dgm:t>
    </dgm:pt>
    <dgm:pt modelId="{C5A72881-6F8A-5948-881B-819217A6C62A}" type="parTrans" cxnId="{47ADEB57-D99A-3F47-8DEC-8C313DC45A3F}">
      <dgm:prSet/>
      <dgm:spPr/>
      <dgm:t>
        <a:bodyPr/>
        <a:lstStyle/>
        <a:p>
          <a:endParaRPr lang="en-US"/>
        </a:p>
      </dgm:t>
    </dgm:pt>
    <dgm:pt modelId="{77D2A88E-4812-6D40-9DB5-C359E955747E}" type="sibTrans" cxnId="{47ADEB57-D99A-3F47-8DEC-8C313DC45A3F}">
      <dgm:prSet/>
      <dgm:spPr/>
      <dgm:t>
        <a:bodyPr/>
        <a:lstStyle/>
        <a:p>
          <a:endParaRPr lang="en-US"/>
        </a:p>
      </dgm:t>
    </dgm:pt>
    <dgm:pt modelId="{8212A6FD-DAF0-5941-BDA9-6482BD189236}" type="pres">
      <dgm:prSet presAssocID="{BE35DD77-8822-5C48-8E47-BD14DA6170D9}" presName="Name0" presStyleCnt="0">
        <dgm:presLayoutVars>
          <dgm:dir/>
          <dgm:resizeHandles val="exact"/>
        </dgm:presLayoutVars>
      </dgm:prSet>
      <dgm:spPr/>
    </dgm:pt>
    <dgm:pt modelId="{112F0722-9521-1F49-9005-AB7BF6120A07}" type="pres">
      <dgm:prSet presAssocID="{E8D62CA2-61DA-9140-B3E3-32DE047CDDC1}" presName="parTxOnly" presStyleLbl="node1" presStyleIdx="0" presStyleCnt="6">
        <dgm:presLayoutVars>
          <dgm:bulletEnabled val="1"/>
        </dgm:presLayoutVars>
      </dgm:prSet>
      <dgm:spPr/>
    </dgm:pt>
    <dgm:pt modelId="{42F0A05A-7AFE-AF4B-8E93-56F2E5227648}" type="pres">
      <dgm:prSet presAssocID="{EB418C0D-B9E5-8C4A-9BAE-571678E9D94C}" presName="parSpace" presStyleCnt="0"/>
      <dgm:spPr/>
    </dgm:pt>
    <dgm:pt modelId="{0AF48A1C-2D77-AC4C-9C3F-E66F90C26591}" type="pres">
      <dgm:prSet presAssocID="{60D65F78-DD57-6C4E-9D28-7BECEED5A553}" presName="parTxOnly" presStyleLbl="node1" presStyleIdx="1" presStyleCnt="6">
        <dgm:presLayoutVars>
          <dgm:bulletEnabled val="1"/>
        </dgm:presLayoutVars>
      </dgm:prSet>
      <dgm:spPr/>
    </dgm:pt>
    <dgm:pt modelId="{1CDB8F0C-A004-6E4F-8DB5-CB01B6FBDEEC}" type="pres">
      <dgm:prSet presAssocID="{C136539D-9C94-D746-8BA7-7AF05C46D03F}" presName="parSpace" presStyleCnt="0"/>
      <dgm:spPr/>
    </dgm:pt>
    <dgm:pt modelId="{D1DBF8A3-802B-6A49-B571-70BF95D32869}" type="pres">
      <dgm:prSet presAssocID="{A35198EE-6BE2-B14C-9A7D-F7E9C2B88100}" presName="parTxOnly" presStyleLbl="node1" presStyleIdx="2" presStyleCnt="6">
        <dgm:presLayoutVars>
          <dgm:bulletEnabled val="1"/>
        </dgm:presLayoutVars>
      </dgm:prSet>
      <dgm:spPr/>
    </dgm:pt>
    <dgm:pt modelId="{5C31AA29-3BD2-2E41-BC4A-52D1535A3FAE}" type="pres">
      <dgm:prSet presAssocID="{65BA6C09-801F-B14D-B869-51D83B8D2DCF}" presName="parSpace" presStyleCnt="0"/>
      <dgm:spPr/>
    </dgm:pt>
    <dgm:pt modelId="{6681D9AE-9363-F24E-A091-2C4C2B78A168}" type="pres">
      <dgm:prSet presAssocID="{E4ADDCE7-D4B3-464C-A5FA-F6A73EE24B8B}" presName="parTxOnly" presStyleLbl="node1" presStyleIdx="3" presStyleCnt="6">
        <dgm:presLayoutVars>
          <dgm:bulletEnabled val="1"/>
        </dgm:presLayoutVars>
      </dgm:prSet>
      <dgm:spPr/>
    </dgm:pt>
    <dgm:pt modelId="{EF47B27C-BA62-7F43-B9CD-7A5E850E13D4}" type="pres">
      <dgm:prSet presAssocID="{F35E6BC5-ADFC-1D40-B9BF-B3B02C373CF8}" presName="parSpace" presStyleCnt="0"/>
      <dgm:spPr/>
    </dgm:pt>
    <dgm:pt modelId="{228B8DF8-CCDA-9B41-AE24-870BB9C4BF7B}" type="pres">
      <dgm:prSet presAssocID="{914EEEF6-48F3-2B4A-AB1D-2B3B406606EE}" presName="parTxOnly" presStyleLbl="node1" presStyleIdx="4" presStyleCnt="6">
        <dgm:presLayoutVars>
          <dgm:bulletEnabled val="1"/>
        </dgm:presLayoutVars>
      </dgm:prSet>
      <dgm:spPr/>
    </dgm:pt>
    <dgm:pt modelId="{55EA0BAD-BD97-BE41-BBB1-17DD184F7637}" type="pres">
      <dgm:prSet presAssocID="{847DF1BD-A2DA-7147-90B4-BA63CEEBDA6F}" presName="parSpace" presStyleCnt="0"/>
      <dgm:spPr/>
    </dgm:pt>
    <dgm:pt modelId="{BEB2B536-36CB-0E4F-BC7C-A39A9128A3CB}" type="pres">
      <dgm:prSet presAssocID="{B91185E2-4215-924B-A92A-F29C64D60AE3}" presName="parTxOnly" presStyleLbl="node1" presStyleIdx="5" presStyleCnt="6">
        <dgm:presLayoutVars>
          <dgm:bulletEnabled val="1"/>
        </dgm:presLayoutVars>
      </dgm:prSet>
      <dgm:spPr/>
    </dgm:pt>
  </dgm:ptLst>
  <dgm:cxnLst>
    <dgm:cxn modelId="{72BC640C-9DAE-6F46-82BC-8D6B00353EA7}" type="presOf" srcId="{B91185E2-4215-924B-A92A-F29C64D60AE3}" destId="{BEB2B536-36CB-0E4F-BC7C-A39A9128A3CB}" srcOrd="0" destOrd="0" presId="urn:microsoft.com/office/officeart/2005/8/layout/hChevron3"/>
    <dgm:cxn modelId="{6B580641-4DFF-1B43-846D-10B582B02CB7}" srcId="{BE35DD77-8822-5C48-8E47-BD14DA6170D9}" destId="{60D65F78-DD57-6C4E-9D28-7BECEED5A553}" srcOrd="1" destOrd="0" parTransId="{4A110992-474B-6E4B-8E18-47757C40B0E1}" sibTransId="{C136539D-9C94-D746-8BA7-7AF05C46D03F}"/>
    <dgm:cxn modelId="{47ADEB57-D99A-3F47-8DEC-8C313DC45A3F}" srcId="{BE35DD77-8822-5C48-8E47-BD14DA6170D9}" destId="{B91185E2-4215-924B-A92A-F29C64D60AE3}" srcOrd="5" destOrd="0" parTransId="{C5A72881-6F8A-5948-881B-819217A6C62A}" sibTransId="{77D2A88E-4812-6D40-9DB5-C359E955747E}"/>
    <dgm:cxn modelId="{11F15576-0224-B144-A4F1-F70108845B08}" srcId="{BE35DD77-8822-5C48-8E47-BD14DA6170D9}" destId="{E4ADDCE7-D4B3-464C-A5FA-F6A73EE24B8B}" srcOrd="3" destOrd="0" parTransId="{DAFC3C5E-934C-6F45-85FA-D3B5585F33B1}" sibTransId="{F35E6BC5-ADFC-1D40-B9BF-B3B02C373CF8}"/>
    <dgm:cxn modelId="{D9519C7B-377B-6143-87A0-88B1C360E23A}" type="presOf" srcId="{E4ADDCE7-D4B3-464C-A5FA-F6A73EE24B8B}" destId="{6681D9AE-9363-F24E-A091-2C4C2B78A168}" srcOrd="0" destOrd="0" presId="urn:microsoft.com/office/officeart/2005/8/layout/hChevron3"/>
    <dgm:cxn modelId="{EDEC2982-9DD1-8D4A-958A-06F96422FD6F}" type="presOf" srcId="{BE35DD77-8822-5C48-8E47-BD14DA6170D9}" destId="{8212A6FD-DAF0-5941-BDA9-6482BD189236}" srcOrd="0" destOrd="0" presId="urn:microsoft.com/office/officeart/2005/8/layout/hChevron3"/>
    <dgm:cxn modelId="{40D0E99A-55BA-F54A-B52D-B865A366EA25}" type="presOf" srcId="{E8D62CA2-61DA-9140-B3E3-32DE047CDDC1}" destId="{112F0722-9521-1F49-9005-AB7BF6120A07}" srcOrd="0" destOrd="0" presId="urn:microsoft.com/office/officeart/2005/8/layout/hChevron3"/>
    <dgm:cxn modelId="{967813B6-066C-4E46-BD27-216C77ED3083}" srcId="{BE35DD77-8822-5C48-8E47-BD14DA6170D9}" destId="{E8D62CA2-61DA-9140-B3E3-32DE047CDDC1}" srcOrd="0" destOrd="0" parTransId="{3650B38A-9035-DF42-A4BE-530496787007}" sibTransId="{EB418C0D-B9E5-8C4A-9BAE-571678E9D94C}"/>
    <dgm:cxn modelId="{08BA43BB-C06B-8E4D-90A2-59589B63E19E}" srcId="{BE35DD77-8822-5C48-8E47-BD14DA6170D9}" destId="{914EEEF6-48F3-2B4A-AB1D-2B3B406606EE}" srcOrd="4" destOrd="0" parTransId="{E07375E3-AABD-274E-AA9E-3C08768EAC1E}" sibTransId="{847DF1BD-A2DA-7147-90B4-BA63CEEBDA6F}"/>
    <dgm:cxn modelId="{239702C2-9FEE-3640-A9A5-AC6C52935AA0}" type="presOf" srcId="{914EEEF6-48F3-2B4A-AB1D-2B3B406606EE}" destId="{228B8DF8-CCDA-9B41-AE24-870BB9C4BF7B}" srcOrd="0" destOrd="0" presId="urn:microsoft.com/office/officeart/2005/8/layout/hChevron3"/>
    <dgm:cxn modelId="{B913A8C5-9A4B-FE4B-8E9F-971567204095}" srcId="{BE35DD77-8822-5C48-8E47-BD14DA6170D9}" destId="{A35198EE-6BE2-B14C-9A7D-F7E9C2B88100}" srcOrd="2" destOrd="0" parTransId="{07856C99-2990-B645-A4B2-BD2D10379ABB}" sibTransId="{65BA6C09-801F-B14D-B869-51D83B8D2DCF}"/>
    <dgm:cxn modelId="{B3209ED9-AED5-1644-86C1-EAD4772C71F0}" type="presOf" srcId="{A35198EE-6BE2-B14C-9A7D-F7E9C2B88100}" destId="{D1DBF8A3-802B-6A49-B571-70BF95D32869}" srcOrd="0" destOrd="0" presId="urn:microsoft.com/office/officeart/2005/8/layout/hChevron3"/>
    <dgm:cxn modelId="{EF3345E4-A843-C949-A26E-9600A70E21C1}" type="presOf" srcId="{60D65F78-DD57-6C4E-9D28-7BECEED5A553}" destId="{0AF48A1C-2D77-AC4C-9C3F-E66F90C26591}" srcOrd="0" destOrd="0" presId="urn:microsoft.com/office/officeart/2005/8/layout/hChevron3"/>
    <dgm:cxn modelId="{C6AF345E-7327-514A-AD87-BEEB85042A21}" type="presParOf" srcId="{8212A6FD-DAF0-5941-BDA9-6482BD189236}" destId="{112F0722-9521-1F49-9005-AB7BF6120A07}" srcOrd="0" destOrd="0" presId="urn:microsoft.com/office/officeart/2005/8/layout/hChevron3"/>
    <dgm:cxn modelId="{D2777195-8BEE-6549-BB89-531BE86EFF31}" type="presParOf" srcId="{8212A6FD-DAF0-5941-BDA9-6482BD189236}" destId="{42F0A05A-7AFE-AF4B-8E93-56F2E5227648}" srcOrd="1" destOrd="0" presId="urn:microsoft.com/office/officeart/2005/8/layout/hChevron3"/>
    <dgm:cxn modelId="{C744F1EB-D18C-514B-AE47-E7B4493E0359}" type="presParOf" srcId="{8212A6FD-DAF0-5941-BDA9-6482BD189236}" destId="{0AF48A1C-2D77-AC4C-9C3F-E66F90C26591}" srcOrd="2" destOrd="0" presId="urn:microsoft.com/office/officeart/2005/8/layout/hChevron3"/>
    <dgm:cxn modelId="{7237A873-D37C-E84B-8D65-9B70E688EB16}" type="presParOf" srcId="{8212A6FD-DAF0-5941-BDA9-6482BD189236}" destId="{1CDB8F0C-A004-6E4F-8DB5-CB01B6FBDEEC}" srcOrd="3" destOrd="0" presId="urn:microsoft.com/office/officeart/2005/8/layout/hChevron3"/>
    <dgm:cxn modelId="{F3FC02E7-FB5C-E04B-B2D1-52E5F048309A}" type="presParOf" srcId="{8212A6FD-DAF0-5941-BDA9-6482BD189236}" destId="{D1DBF8A3-802B-6A49-B571-70BF95D32869}" srcOrd="4" destOrd="0" presId="urn:microsoft.com/office/officeart/2005/8/layout/hChevron3"/>
    <dgm:cxn modelId="{EF84D08C-F9E9-3049-B821-DF0298548106}" type="presParOf" srcId="{8212A6FD-DAF0-5941-BDA9-6482BD189236}" destId="{5C31AA29-3BD2-2E41-BC4A-52D1535A3FAE}" srcOrd="5" destOrd="0" presId="urn:microsoft.com/office/officeart/2005/8/layout/hChevron3"/>
    <dgm:cxn modelId="{A1A9AE2A-CC27-4F4F-9F18-17DE3DEC6CF8}" type="presParOf" srcId="{8212A6FD-DAF0-5941-BDA9-6482BD189236}" destId="{6681D9AE-9363-F24E-A091-2C4C2B78A168}" srcOrd="6" destOrd="0" presId="urn:microsoft.com/office/officeart/2005/8/layout/hChevron3"/>
    <dgm:cxn modelId="{A5C483D3-BC1B-8649-87E7-7AFD0479C3C0}" type="presParOf" srcId="{8212A6FD-DAF0-5941-BDA9-6482BD189236}" destId="{EF47B27C-BA62-7F43-B9CD-7A5E850E13D4}" srcOrd="7" destOrd="0" presId="urn:microsoft.com/office/officeart/2005/8/layout/hChevron3"/>
    <dgm:cxn modelId="{9A306F36-B5F9-4249-99F6-BAD9CCA479A9}" type="presParOf" srcId="{8212A6FD-DAF0-5941-BDA9-6482BD189236}" destId="{228B8DF8-CCDA-9B41-AE24-870BB9C4BF7B}" srcOrd="8" destOrd="0" presId="urn:microsoft.com/office/officeart/2005/8/layout/hChevron3"/>
    <dgm:cxn modelId="{95F62D64-8600-EF49-8922-DC235CF8BCBE}" type="presParOf" srcId="{8212A6FD-DAF0-5941-BDA9-6482BD189236}" destId="{55EA0BAD-BD97-BE41-BBB1-17DD184F7637}" srcOrd="9" destOrd="0" presId="urn:microsoft.com/office/officeart/2005/8/layout/hChevron3"/>
    <dgm:cxn modelId="{D341CE8B-C78B-CD41-9711-660B5C07F09E}" type="presParOf" srcId="{8212A6FD-DAF0-5941-BDA9-6482BD189236}" destId="{BEB2B536-36CB-0E4F-BC7C-A39A9128A3CB}" srcOrd="1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4270984-A223-4E43-81EC-01DBCCD43B5E}" type="doc">
      <dgm:prSet loTypeId="urn:microsoft.com/office/officeart/2005/8/layout/venn3" loCatId="" qsTypeId="urn:microsoft.com/office/officeart/2005/8/quickstyle/simple1" qsCatId="simple" csTypeId="urn:microsoft.com/office/officeart/2005/8/colors/colorful2" csCatId="colorful" phldr="1"/>
      <dgm:spPr/>
      <dgm:t>
        <a:bodyPr/>
        <a:lstStyle/>
        <a:p>
          <a:endParaRPr lang="en-US"/>
        </a:p>
      </dgm:t>
    </dgm:pt>
    <dgm:pt modelId="{33E8AF9F-4E12-A948-A3C3-3D376D90D7A4}">
      <dgm:prSet phldrT="[Text]" custT="1"/>
      <dgm:spPr/>
      <dgm:t>
        <a:bodyPr/>
        <a:lstStyle/>
        <a:p>
          <a:r>
            <a:rPr lang="en-GB" sz="2000" b="1" dirty="0"/>
            <a:t>The infection status</a:t>
          </a:r>
          <a:r>
            <a:rPr lang="en-GB" sz="2000" dirty="0"/>
            <a:t> </a:t>
          </a:r>
          <a:endParaRPr lang="en-US" sz="2000" dirty="0"/>
        </a:p>
      </dgm:t>
    </dgm:pt>
    <dgm:pt modelId="{A2C4E97A-419D-1649-90BE-BC2007A808F0}" type="parTrans" cxnId="{65F4A9F4-D01B-844B-B3A1-E2C224A9E0A5}">
      <dgm:prSet/>
      <dgm:spPr/>
      <dgm:t>
        <a:bodyPr/>
        <a:lstStyle/>
        <a:p>
          <a:endParaRPr lang="en-US" sz="2800"/>
        </a:p>
      </dgm:t>
    </dgm:pt>
    <dgm:pt modelId="{B40F432B-BA98-FC45-B168-98F67FED3EA1}" type="sibTrans" cxnId="{65F4A9F4-D01B-844B-B3A1-E2C224A9E0A5}">
      <dgm:prSet/>
      <dgm:spPr/>
      <dgm:t>
        <a:bodyPr/>
        <a:lstStyle/>
        <a:p>
          <a:endParaRPr lang="en-US" sz="2800"/>
        </a:p>
      </dgm:t>
    </dgm:pt>
    <dgm:pt modelId="{91CB89F0-CB44-5746-B072-6E69AD79F35B}">
      <dgm:prSet phldrT="[Text]" custT="1"/>
      <dgm:spPr/>
      <dgm:t>
        <a:bodyPr/>
        <a:lstStyle/>
        <a:p>
          <a:r>
            <a:rPr lang="en-GB" sz="2000" b="1" dirty="0"/>
            <a:t>Capacity of public health services </a:t>
          </a:r>
          <a:endParaRPr lang="en-US" sz="2000" dirty="0"/>
        </a:p>
      </dgm:t>
    </dgm:pt>
    <dgm:pt modelId="{00336FBF-6F2D-6645-AAE5-622B2682E1AF}" type="parTrans" cxnId="{E4F0AEE2-B98E-6047-9172-DECF7EFB3EDE}">
      <dgm:prSet/>
      <dgm:spPr/>
      <dgm:t>
        <a:bodyPr/>
        <a:lstStyle/>
        <a:p>
          <a:endParaRPr lang="en-US" sz="2800"/>
        </a:p>
      </dgm:t>
    </dgm:pt>
    <dgm:pt modelId="{C199B16D-95CF-2645-A921-9BE647031056}" type="sibTrans" cxnId="{E4F0AEE2-B98E-6047-9172-DECF7EFB3EDE}">
      <dgm:prSet/>
      <dgm:spPr/>
      <dgm:t>
        <a:bodyPr/>
        <a:lstStyle/>
        <a:p>
          <a:endParaRPr lang="en-US" sz="2800"/>
        </a:p>
      </dgm:t>
    </dgm:pt>
    <dgm:pt modelId="{7F156EC3-9D1D-BF48-BB9C-BB9AE3B9A2E0}">
      <dgm:prSet phldrT="[Text]" custT="1"/>
      <dgm:spPr/>
      <dgm:t>
        <a:bodyPr/>
        <a:lstStyle/>
        <a:p>
          <a:r>
            <a:rPr lang="en-GB" sz="2000" b="1" dirty="0"/>
            <a:t>Capacity of health system </a:t>
          </a:r>
          <a:endParaRPr lang="en-US" sz="2000" dirty="0"/>
        </a:p>
      </dgm:t>
    </dgm:pt>
    <dgm:pt modelId="{1D0AEC64-119D-D048-8132-D1FCF3B551C3}" type="parTrans" cxnId="{DC421DC7-53B1-994F-8B48-35C63A6AC30D}">
      <dgm:prSet/>
      <dgm:spPr/>
      <dgm:t>
        <a:bodyPr/>
        <a:lstStyle/>
        <a:p>
          <a:endParaRPr lang="en-US" sz="2800"/>
        </a:p>
      </dgm:t>
    </dgm:pt>
    <dgm:pt modelId="{3DD60B1D-7C8C-8F43-93B8-5294CD0146C1}" type="sibTrans" cxnId="{DC421DC7-53B1-994F-8B48-35C63A6AC30D}">
      <dgm:prSet/>
      <dgm:spPr/>
      <dgm:t>
        <a:bodyPr/>
        <a:lstStyle/>
        <a:p>
          <a:endParaRPr lang="en-US" sz="2800"/>
        </a:p>
      </dgm:t>
    </dgm:pt>
    <dgm:pt modelId="{72A61BA8-6C58-534C-9D15-DF32299D1EB7}">
      <dgm:prSet phldrT="[Text]" custT="1"/>
      <dgm:spPr/>
      <dgm:t>
        <a:bodyPr/>
        <a:lstStyle/>
        <a:p>
          <a:r>
            <a:rPr lang="en-GB" sz="2000" b="1" dirty="0"/>
            <a:t>Primary health care</a:t>
          </a:r>
          <a:r>
            <a:rPr lang="en-GB" sz="2000" dirty="0"/>
            <a:t> </a:t>
          </a:r>
          <a:endParaRPr lang="en-US" sz="2000" dirty="0"/>
        </a:p>
      </dgm:t>
    </dgm:pt>
    <dgm:pt modelId="{76B3B058-9C5C-1B4A-91CB-73217F596E5E}" type="parTrans" cxnId="{C5AEA4EB-1721-FD4C-942E-EA3984FBFB38}">
      <dgm:prSet/>
      <dgm:spPr/>
      <dgm:t>
        <a:bodyPr/>
        <a:lstStyle/>
        <a:p>
          <a:endParaRPr lang="en-US" sz="2800"/>
        </a:p>
      </dgm:t>
    </dgm:pt>
    <dgm:pt modelId="{47D620CC-D8B1-B94F-95E0-CA98FACF16CF}" type="sibTrans" cxnId="{C5AEA4EB-1721-FD4C-942E-EA3984FBFB38}">
      <dgm:prSet/>
      <dgm:spPr/>
      <dgm:t>
        <a:bodyPr/>
        <a:lstStyle/>
        <a:p>
          <a:endParaRPr lang="en-US" sz="2800"/>
        </a:p>
      </dgm:t>
    </dgm:pt>
    <dgm:pt modelId="{6A1F5FB6-5BDF-4347-A7B6-87EAF168FCA5}">
      <dgm:prSet phldrT="[Text]" custT="1"/>
      <dgm:spPr/>
      <dgm:t>
        <a:bodyPr/>
        <a:lstStyle/>
        <a:p>
          <a:r>
            <a:rPr lang="en-GB" sz="2000" b="1" dirty="0"/>
            <a:t>Community acceptance</a:t>
          </a:r>
          <a:r>
            <a:rPr lang="en-GB" sz="2000" dirty="0"/>
            <a:t> </a:t>
          </a:r>
          <a:endParaRPr lang="en-US" sz="2000" dirty="0"/>
        </a:p>
      </dgm:t>
    </dgm:pt>
    <dgm:pt modelId="{55857E85-F65D-D64C-B3A9-16F83C40A6C6}" type="parTrans" cxnId="{A16D865A-FCC3-0F47-B6DB-6FF0B4320769}">
      <dgm:prSet/>
      <dgm:spPr/>
      <dgm:t>
        <a:bodyPr/>
        <a:lstStyle/>
        <a:p>
          <a:endParaRPr lang="en-US" sz="2800"/>
        </a:p>
      </dgm:t>
    </dgm:pt>
    <dgm:pt modelId="{ACB0BE64-1DD0-2146-BC9D-CE665D23DF0C}" type="sibTrans" cxnId="{A16D865A-FCC3-0F47-B6DB-6FF0B4320769}">
      <dgm:prSet/>
      <dgm:spPr/>
      <dgm:t>
        <a:bodyPr/>
        <a:lstStyle/>
        <a:p>
          <a:endParaRPr lang="en-US" sz="2800"/>
        </a:p>
      </dgm:t>
    </dgm:pt>
    <dgm:pt modelId="{FDA9C1B4-7B37-D046-94DB-885B823A02BF}" type="pres">
      <dgm:prSet presAssocID="{84270984-A223-4E43-81EC-01DBCCD43B5E}" presName="Name0" presStyleCnt="0">
        <dgm:presLayoutVars>
          <dgm:dir/>
          <dgm:resizeHandles val="exact"/>
        </dgm:presLayoutVars>
      </dgm:prSet>
      <dgm:spPr/>
    </dgm:pt>
    <dgm:pt modelId="{043F12A2-2873-2143-B802-704DF996F6E4}" type="pres">
      <dgm:prSet presAssocID="{33E8AF9F-4E12-A948-A3C3-3D376D90D7A4}" presName="Name5" presStyleLbl="vennNode1" presStyleIdx="0" presStyleCnt="5">
        <dgm:presLayoutVars>
          <dgm:bulletEnabled val="1"/>
        </dgm:presLayoutVars>
      </dgm:prSet>
      <dgm:spPr/>
    </dgm:pt>
    <dgm:pt modelId="{DB193B54-972A-1B49-A71E-A4066C214FCB}" type="pres">
      <dgm:prSet presAssocID="{B40F432B-BA98-FC45-B168-98F67FED3EA1}" presName="space" presStyleCnt="0"/>
      <dgm:spPr/>
    </dgm:pt>
    <dgm:pt modelId="{C9FE87A2-2007-BF49-B25F-B25DAF5CF9B0}" type="pres">
      <dgm:prSet presAssocID="{91CB89F0-CB44-5746-B072-6E69AD79F35B}" presName="Name5" presStyleLbl="vennNode1" presStyleIdx="1" presStyleCnt="5">
        <dgm:presLayoutVars>
          <dgm:bulletEnabled val="1"/>
        </dgm:presLayoutVars>
      </dgm:prSet>
      <dgm:spPr/>
    </dgm:pt>
    <dgm:pt modelId="{46D82433-0BCD-9E46-9345-B4932BD436D0}" type="pres">
      <dgm:prSet presAssocID="{C199B16D-95CF-2645-A921-9BE647031056}" presName="space" presStyleCnt="0"/>
      <dgm:spPr/>
    </dgm:pt>
    <dgm:pt modelId="{55BF9AE6-F4F4-BB4D-A7B6-D06253247B59}" type="pres">
      <dgm:prSet presAssocID="{7F156EC3-9D1D-BF48-BB9C-BB9AE3B9A2E0}" presName="Name5" presStyleLbl="vennNode1" presStyleIdx="2" presStyleCnt="5">
        <dgm:presLayoutVars>
          <dgm:bulletEnabled val="1"/>
        </dgm:presLayoutVars>
      </dgm:prSet>
      <dgm:spPr/>
    </dgm:pt>
    <dgm:pt modelId="{6B01043E-258B-7348-A1DB-4E037CB205D0}" type="pres">
      <dgm:prSet presAssocID="{3DD60B1D-7C8C-8F43-93B8-5294CD0146C1}" presName="space" presStyleCnt="0"/>
      <dgm:spPr/>
    </dgm:pt>
    <dgm:pt modelId="{9E35B97C-046E-BD41-B965-4A8B7E8B9359}" type="pres">
      <dgm:prSet presAssocID="{72A61BA8-6C58-534C-9D15-DF32299D1EB7}" presName="Name5" presStyleLbl="vennNode1" presStyleIdx="3" presStyleCnt="5">
        <dgm:presLayoutVars>
          <dgm:bulletEnabled val="1"/>
        </dgm:presLayoutVars>
      </dgm:prSet>
      <dgm:spPr/>
    </dgm:pt>
    <dgm:pt modelId="{198E0A15-26CE-3E4E-BEE3-2A9BC09E3A46}" type="pres">
      <dgm:prSet presAssocID="{47D620CC-D8B1-B94F-95E0-CA98FACF16CF}" presName="space" presStyleCnt="0"/>
      <dgm:spPr/>
    </dgm:pt>
    <dgm:pt modelId="{D736552D-9AE0-AA42-A412-4FA9A72BE71C}" type="pres">
      <dgm:prSet presAssocID="{6A1F5FB6-5BDF-4347-A7B6-87EAF168FCA5}" presName="Name5" presStyleLbl="vennNode1" presStyleIdx="4" presStyleCnt="5">
        <dgm:presLayoutVars>
          <dgm:bulletEnabled val="1"/>
        </dgm:presLayoutVars>
      </dgm:prSet>
      <dgm:spPr/>
    </dgm:pt>
  </dgm:ptLst>
  <dgm:cxnLst>
    <dgm:cxn modelId="{541AFE18-F317-9940-8DC6-48DB2597F28C}" type="presOf" srcId="{84270984-A223-4E43-81EC-01DBCCD43B5E}" destId="{FDA9C1B4-7B37-D046-94DB-885B823A02BF}" srcOrd="0" destOrd="0" presId="urn:microsoft.com/office/officeart/2005/8/layout/venn3"/>
    <dgm:cxn modelId="{D8CA241B-87EE-3F4D-A216-0774124D36D2}" type="presOf" srcId="{7F156EC3-9D1D-BF48-BB9C-BB9AE3B9A2E0}" destId="{55BF9AE6-F4F4-BB4D-A7B6-D06253247B59}" srcOrd="0" destOrd="0" presId="urn:microsoft.com/office/officeart/2005/8/layout/venn3"/>
    <dgm:cxn modelId="{F4CC551D-0C37-CE47-A226-873FF18A613B}" type="presOf" srcId="{33E8AF9F-4E12-A948-A3C3-3D376D90D7A4}" destId="{043F12A2-2873-2143-B802-704DF996F6E4}" srcOrd="0" destOrd="0" presId="urn:microsoft.com/office/officeart/2005/8/layout/venn3"/>
    <dgm:cxn modelId="{A16D865A-FCC3-0F47-B6DB-6FF0B4320769}" srcId="{84270984-A223-4E43-81EC-01DBCCD43B5E}" destId="{6A1F5FB6-5BDF-4347-A7B6-87EAF168FCA5}" srcOrd="4" destOrd="0" parTransId="{55857E85-F65D-D64C-B3A9-16F83C40A6C6}" sibTransId="{ACB0BE64-1DD0-2146-BC9D-CE665D23DF0C}"/>
    <dgm:cxn modelId="{8278386A-350A-074B-8A67-2FD558ABEE8F}" type="presOf" srcId="{6A1F5FB6-5BDF-4347-A7B6-87EAF168FCA5}" destId="{D736552D-9AE0-AA42-A412-4FA9A72BE71C}" srcOrd="0" destOrd="0" presId="urn:microsoft.com/office/officeart/2005/8/layout/venn3"/>
    <dgm:cxn modelId="{BC746872-AA1B-4C4C-A1CF-405D466B8E68}" type="presOf" srcId="{91CB89F0-CB44-5746-B072-6E69AD79F35B}" destId="{C9FE87A2-2007-BF49-B25F-B25DAF5CF9B0}" srcOrd="0" destOrd="0" presId="urn:microsoft.com/office/officeart/2005/8/layout/venn3"/>
    <dgm:cxn modelId="{DC421DC7-53B1-994F-8B48-35C63A6AC30D}" srcId="{84270984-A223-4E43-81EC-01DBCCD43B5E}" destId="{7F156EC3-9D1D-BF48-BB9C-BB9AE3B9A2E0}" srcOrd="2" destOrd="0" parTransId="{1D0AEC64-119D-D048-8132-D1FCF3B551C3}" sibTransId="{3DD60B1D-7C8C-8F43-93B8-5294CD0146C1}"/>
    <dgm:cxn modelId="{A0BCF0D6-8419-4046-A35B-AA6D40CA1EC8}" type="presOf" srcId="{72A61BA8-6C58-534C-9D15-DF32299D1EB7}" destId="{9E35B97C-046E-BD41-B965-4A8B7E8B9359}" srcOrd="0" destOrd="0" presId="urn:microsoft.com/office/officeart/2005/8/layout/venn3"/>
    <dgm:cxn modelId="{E4F0AEE2-B98E-6047-9172-DECF7EFB3EDE}" srcId="{84270984-A223-4E43-81EC-01DBCCD43B5E}" destId="{91CB89F0-CB44-5746-B072-6E69AD79F35B}" srcOrd="1" destOrd="0" parTransId="{00336FBF-6F2D-6645-AAE5-622B2682E1AF}" sibTransId="{C199B16D-95CF-2645-A921-9BE647031056}"/>
    <dgm:cxn modelId="{C5AEA4EB-1721-FD4C-942E-EA3984FBFB38}" srcId="{84270984-A223-4E43-81EC-01DBCCD43B5E}" destId="{72A61BA8-6C58-534C-9D15-DF32299D1EB7}" srcOrd="3" destOrd="0" parTransId="{76B3B058-9C5C-1B4A-91CB-73217F596E5E}" sibTransId="{47D620CC-D8B1-B94F-95E0-CA98FACF16CF}"/>
    <dgm:cxn modelId="{65F4A9F4-D01B-844B-B3A1-E2C224A9E0A5}" srcId="{84270984-A223-4E43-81EC-01DBCCD43B5E}" destId="{33E8AF9F-4E12-A948-A3C3-3D376D90D7A4}" srcOrd="0" destOrd="0" parTransId="{A2C4E97A-419D-1649-90BE-BC2007A808F0}" sibTransId="{B40F432B-BA98-FC45-B168-98F67FED3EA1}"/>
    <dgm:cxn modelId="{8875574A-19A0-8845-A0EE-8FC1C6924DEC}" type="presParOf" srcId="{FDA9C1B4-7B37-D046-94DB-885B823A02BF}" destId="{043F12A2-2873-2143-B802-704DF996F6E4}" srcOrd="0" destOrd="0" presId="urn:microsoft.com/office/officeart/2005/8/layout/venn3"/>
    <dgm:cxn modelId="{7941FA47-3603-B249-B127-7AF05CFB70D7}" type="presParOf" srcId="{FDA9C1B4-7B37-D046-94DB-885B823A02BF}" destId="{DB193B54-972A-1B49-A71E-A4066C214FCB}" srcOrd="1" destOrd="0" presId="urn:microsoft.com/office/officeart/2005/8/layout/venn3"/>
    <dgm:cxn modelId="{BFEDB264-7239-924C-88B1-9900AE70030A}" type="presParOf" srcId="{FDA9C1B4-7B37-D046-94DB-885B823A02BF}" destId="{C9FE87A2-2007-BF49-B25F-B25DAF5CF9B0}" srcOrd="2" destOrd="0" presId="urn:microsoft.com/office/officeart/2005/8/layout/venn3"/>
    <dgm:cxn modelId="{B35D90BD-33CA-B14B-BE72-E356CC8470FD}" type="presParOf" srcId="{FDA9C1B4-7B37-D046-94DB-885B823A02BF}" destId="{46D82433-0BCD-9E46-9345-B4932BD436D0}" srcOrd="3" destOrd="0" presId="urn:microsoft.com/office/officeart/2005/8/layout/venn3"/>
    <dgm:cxn modelId="{1D8DA120-0BEF-774C-8865-ED7A3B23C74D}" type="presParOf" srcId="{FDA9C1B4-7B37-D046-94DB-885B823A02BF}" destId="{55BF9AE6-F4F4-BB4D-A7B6-D06253247B59}" srcOrd="4" destOrd="0" presId="urn:microsoft.com/office/officeart/2005/8/layout/venn3"/>
    <dgm:cxn modelId="{5D244A1B-37C0-DD42-88AE-3EC1F0400D59}" type="presParOf" srcId="{FDA9C1B4-7B37-D046-94DB-885B823A02BF}" destId="{6B01043E-258B-7348-A1DB-4E037CB205D0}" srcOrd="5" destOrd="0" presId="urn:microsoft.com/office/officeart/2005/8/layout/venn3"/>
    <dgm:cxn modelId="{7DF94F0A-7DD7-4C46-A08C-C9A6FB4F8560}" type="presParOf" srcId="{FDA9C1B4-7B37-D046-94DB-885B823A02BF}" destId="{9E35B97C-046E-BD41-B965-4A8B7E8B9359}" srcOrd="6" destOrd="0" presId="urn:microsoft.com/office/officeart/2005/8/layout/venn3"/>
    <dgm:cxn modelId="{7B6D445C-1F91-514F-95F3-9D977E565DF6}" type="presParOf" srcId="{FDA9C1B4-7B37-D046-94DB-885B823A02BF}" destId="{198E0A15-26CE-3E4E-BEE3-2A9BC09E3A46}" srcOrd="7" destOrd="0" presId="urn:microsoft.com/office/officeart/2005/8/layout/venn3"/>
    <dgm:cxn modelId="{B094774D-6AC3-C24C-9182-B1A458A090A2}" type="presParOf" srcId="{FDA9C1B4-7B37-D046-94DB-885B823A02BF}" destId="{D736552D-9AE0-AA42-A412-4FA9A72BE71C}"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3466E7-01B3-B941-AAEE-B6918C8749CD}" type="doc">
      <dgm:prSet loTypeId="urn:microsoft.com/office/officeart/2009/3/layout/StepUpProcess" loCatId="" qsTypeId="urn:microsoft.com/office/officeart/2005/8/quickstyle/simple1" qsCatId="simple" csTypeId="urn:microsoft.com/office/officeart/2005/8/colors/colorful2" csCatId="colorful" phldr="1"/>
      <dgm:spPr/>
      <dgm:t>
        <a:bodyPr/>
        <a:lstStyle/>
        <a:p>
          <a:endParaRPr lang="en-US"/>
        </a:p>
      </dgm:t>
    </dgm:pt>
    <dgm:pt modelId="{923F8057-C63A-3843-8099-2893D1C8E574}">
      <dgm:prSet phldrT="[Text]" custT="1"/>
      <dgm:spPr/>
      <dgm:t>
        <a:bodyPr/>
        <a:lstStyle/>
        <a:p>
          <a:r>
            <a:rPr lang="en-GB" sz="1100" dirty="0"/>
            <a:t>Training and exchange programmes for medical and healthcare staff</a:t>
          </a:r>
          <a:endParaRPr lang="en-US" sz="1100" dirty="0"/>
        </a:p>
      </dgm:t>
    </dgm:pt>
    <dgm:pt modelId="{19C14C4C-F9FC-564B-BE01-24D3EA026C35}" type="parTrans" cxnId="{F8F21A04-6263-394E-866B-1AEFCBC06301}">
      <dgm:prSet/>
      <dgm:spPr/>
      <dgm:t>
        <a:bodyPr/>
        <a:lstStyle/>
        <a:p>
          <a:endParaRPr lang="en-US" sz="1100"/>
        </a:p>
      </dgm:t>
    </dgm:pt>
    <dgm:pt modelId="{DA8B6964-20C1-0E48-9496-394C7DB96AAB}" type="sibTrans" cxnId="{F8F21A04-6263-394E-866B-1AEFCBC06301}">
      <dgm:prSet/>
      <dgm:spPr/>
      <dgm:t>
        <a:bodyPr/>
        <a:lstStyle/>
        <a:p>
          <a:endParaRPr lang="en-US" sz="1100"/>
        </a:p>
      </dgm:t>
    </dgm:pt>
    <dgm:pt modelId="{DDF23843-BF55-864E-B1BE-733A38484476}">
      <dgm:prSet phldrT="[Text]" custT="1"/>
      <dgm:spPr/>
      <dgm:t>
        <a:bodyPr/>
        <a:lstStyle/>
        <a:p>
          <a:r>
            <a:rPr lang="en-GB" sz="1100" dirty="0"/>
            <a:t>New mechanisms for procurement of goods and services necessary for the prevention and management of health crises;</a:t>
          </a:r>
          <a:endParaRPr lang="en-US" sz="1100" dirty="0"/>
        </a:p>
      </dgm:t>
    </dgm:pt>
    <dgm:pt modelId="{01C34942-7BBD-A042-9C11-23D50A06BDFD}" type="parTrans" cxnId="{BAA40524-3F9B-9C44-A02A-8CEC46A9B95F}">
      <dgm:prSet/>
      <dgm:spPr/>
      <dgm:t>
        <a:bodyPr/>
        <a:lstStyle/>
        <a:p>
          <a:endParaRPr lang="en-US" sz="1100"/>
        </a:p>
      </dgm:t>
    </dgm:pt>
    <dgm:pt modelId="{4EF6B168-0C47-FC4E-968D-D3A6C89EF492}" type="sibTrans" cxnId="{BAA40524-3F9B-9C44-A02A-8CEC46A9B95F}">
      <dgm:prSet/>
      <dgm:spPr/>
      <dgm:t>
        <a:bodyPr/>
        <a:lstStyle/>
        <a:p>
          <a:endParaRPr lang="en-US" sz="1100"/>
        </a:p>
      </dgm:t>
    </dgm:pt>
    <dgm:pt modelId="{B48F345D-220B-FE44-BEE7-9929F3B54F1D}">
      <dgm:prSet phldrT="[Text]" custT="1"/>
      <dgm:spPr/>
      <dgm:t>
        <a:bodyPr/>
        <a:lstStyle/>
        <a:p>
          <a:r>
            <a:rPr lang="en-GB" sz="1100" dirty="0"/>
            <a:t>Audits of preparedness and response arrangements (such as reference laboratories, crisis management, antimicrobial resistance, vaccination) to ensure their effectiveness;</a:t>
          </a:r>
          <a:endParaRPr lang="en-US" sz="1100" dirty="0"/>
        </a:p>
      </dgm:t>
    </dgm:pt>
    <dgm:pt modelId="{0D9F17EA-FD93-BB4B-990C-F90596491C54}" type="parTrans" cxnId="{7E05ACD2-858E-0447-B143-0DE3DB2BCE0D}">
      <dgm:prSet/>
      <dgm:spPr/>
      <dgm:t>
        <a:bodyPr/>
        <a:lstStyle/>
        <a:p>
          <a:endParaRPr lang="en-US" sz="1100"/>
        </a:p>
      </dgm:t>
    </dgm:pt>
    <dgm:pt modelId="{9CC41399-CAA2-914B-A217-C44E77A46DE4}" type="sibTrans" cxnId="{7E05ACD2-858E-0447-B143-0DE3DB2BCE0D}">
      <dgm:prSet/>
      <dgm:spPr/>
      <dgm:t>
        <a:bodyPr/>
        <a:lstStyle/>
        <a:p>
          <a:endParaRPr lang="en-US" sz="1100"/>
        </a:p>
      </dgm:t>
    </dgm:pt>
    <dgm:pt modelId="{40C84359-E809-4B4C-9F48-B15CF1C80B5B}">
      <dgm:prSet custT="1"/>
      <dgm:spPr/>
      <dgm:t>
        <a:bodyPr/>
        <a:lstStyle/>
        <a:p>
          <a:r>
            <a:rPr lang="en-GB" sz="1100" dirty="0"/>
            <a:t>Clinical trials to speed up the development, authorisation and access to innovative, safe, and effective medicines and vaccines;</a:t>
          </a:r>
          <a:endParaRPr lang="en-TR" sz="1100" dirty="0"/>
        </a:p>
      </dgm:t>
    </dgm:pt>
    <dgm:pt modelId="{FF3077A0-9790-D140-9D39-2AF2EA1A819D}" type="parTrans" cxnId="{6F9E50C8-6FB2-BE40-ACE1-5C6446F99550}">
      <dgm:prSet/>
      <dgm:spPr/>
      <dgm:t>
        <a:bodyPr/>
        <a:lstStyle/>
        <a:p>
          <a:endParaRPr lang="en-US" sz="1100"/>
        </a:p>
      </dgm:t>
    </dgm:pt>
    <dgm:pt modelId="{C35B1F8A-5106-204E-B60A-C6BAEB568D1F}" type="sibTrans" cxnId="{6F9E50C8-6FB2-BE40-ACE1-5C6446F99550}">
      <dgm:prSet/>
      <dgm:spPr/>
      <dgm:t>
        <a:bodyPr/>
        <a:lstStyle/>
        <a:p>
          <a:endParaRPr lang="en-US" sz="1100"/>
        </a:p>
      </dgm:t>
    </dgm:pt>
    <dgm:pt modelId="{BC44E9C3-270F-E845-8FDC-C646019E276F}">
      <dgm:prSet custT="1"/>
      <dgm:spPr/>
      <dgm:t>
        <a:bodyPr/>
        <a:lstStyle/>
        <a:p>
          <a:r>
            <a:rPr lang="en-GB" sz="1100" dirty="0"/>
            <a:t>International (e.g. cross-border or regional) collaboration and partnerships (in particular, Eastern Partnership with the European Union);</a:t>
          </a:r>
          <a:endParaRPr lang="en-TR" sz="1100" dirty="0"/>
        </a:p>
      </dgm:t>
    </dgm:pt>
    <dgm:pt modelId="{114C3971-8A9E-5F47-B81E-B7D8D9DE7EC4}" type="parTrans" cxnId="{C61F0EAA-64E4-7E4B-BEE2-0982B87C9DB1}">
      <dgm:prSet/>
      <dgm:spPr/>
      <dgm:t>
        <a:bodyPr/>
        <a:lstStyle/>
        <a:p>
          <a:endParaRPr lang="en-US" sz="1100"/>
        </a:p>
      </dgm:t>
    </dgm:pt>
    <dgm:pt modelId="{187D79E0-0F63-D84A-AE17-2B1A7D1ED2F8}" type="sibTrans" cxnId="{C61F0EAA-64E4-7E4B-BEE2-0982B87C9DB1}">
      <dgm:prSet/>
      <dgm:spPr/>
      <dgm:t>
        <a:bodyPr/>
        <a:lstStyle/>
        <a:p>
          <a:endParaRPr lang="en-US" sz="1100"/>
        </a:p>
      </dgm:t>
    </dgm:pt>
    <dgm:pt modelId="{14626A9F-BA7F-5349-AE88-A8B0140141C6}">
      <dgm:prSet custT="1"/>
      <dgm:spPr/>
      <dgm:t>
        <a:bodyPr/>
        <a:lstStyle/>
        <a:p>
          <a:r>
            <a:rPr lang="en-GB" sz="1100" dirty="0"/>
            <a:t>Deployment, operation, and maintenance of digital service infrastructure; </a:t>
          </a:r>
          <a:endParaRPr lang="en-TR" sz="1100" dirty="0"/>
        </a:p>
      </dgm:t>
    </dgm:pt>
    <dgm:pt modelId="{F7CBEA84-E835-B447-82D9-136AD6AB9652}" type="parTrans" cxnId="{D99E9EA9-A53D-C248-8389-39AE3F4B9DCB}">
      <dgm:prSet/>
      <dgm:spPr/>
      <dgm:t>
        <a:bodyPr/>
        <a:lstStyle/>
        <a:p>
          <a:endParaRPr lang="en-US" sz="1100"/>
        </a:p>
      </dgm:t>
    </dgm:pt>
    <dgm:pt modelId="{E407DC50-7D9C-4D43-AF46-58D05A83F163}" type="sibTrans" cxnId="{D99E9EA9-A53D-C248-8389-39AE3F4B9DCB}">
      <dgm:prSet/>
      <dgm:spPr/>
      <dgm:t>
        <a:bodyPr/>
        <a:lstStyle/>
        <a:p>
          <a:endParaRPr lang="en-US" sz="1100"/>
        </a:p>
      </dgm:t>
    </dgm:pt>
    <dgm:pt modelId="{EECE59CB-014E-A447-AF4C-D4B89CE7D281}">
      <dgm:prSet custT="1"/>
      <dgm:spPr/>
      <dgm:t>
        <a:bodyPr/>
        <a:lstStyle/>
        <a:p>
          <a:r>
            <a:rPr lang="en-GB" sz="1100" dirty="0"/>
            <a:t>Analytical and research activities such as studies, data collection and benchmarking</a:t>
          </a:r>
          <a:endParaRPr lang="en-TR" sz="1100" dirty="0"/>
        </a:p>
      </dgm:t>
    </dgm:pt>
    <dgm:pt modelId="{5292325E-A01C-8B4C-9C49-D8DB00D9F6AE}" type="parTrans" cxnId="{D8090EAF-7D5C-394B-AA3C-6BCF73B10DF6}">
      <dgm:prSet/>
      <dgm:spPr/>
      <dgm:t>
        <a:bodyPr/>
        <a:lstStyle/>
        <a:p>
          <a:endParaRPr lang="en-US" sz="1100"/>
        </a:p>
      </dgm:t>
    </dgm:pt>
    <dgm:pt modelId="{3FC88EDC-98F1-DA41-A532-BBE82CFEC539}" type="sibTrans" cxnId="{D8090EAF-7D5C-394B-AA3C-6BCF73B10DF6}">
      <dgm:prSet/>
      <dgm:spPr/>
      <dgm:t>
        <a:bodyPr/>
        <a:lstStyle/>
        <a:p>
          <a:endParaRPr lang="en-US" sz="1100"/>
        </a:p>
      </dgm:t>
    </dgm:pt>
    <dgm:pt modelId="{5A882229-0437-6243-AFBF-D992B63E2C31}" type="pres">
      <dgm:prSet presAssocID="{443466E7-01B3-B941-AAEE-B6918C8749CD}" presName="rootnode" presStyleCnt="0">
        <dgm:presLayoutVars>
          <dgm:chMax/>
          <dgm:chPref/>
          <dgm:dir/>
          <dgm:animLvl val="lvl"/>
        </dgm:presLayoutVars>
      </dgm:prSet>
      <dgm:spPr/>
    </dgm:pt>
    <dgm:pt modelId="{7FB71C3F-CBA6-704C-901C-D93F1125810F}" type="pres">
      <dgm:prSet presAssocID="{923F8057-C63A-3843-8099-2893D1C8E574}" presName="composite" presStyleCnt="0"/>
      <dgm:spPr/>
    </dgm:pt>
    <dgm:pt modelId="{38C2E9B7-B90B-5445-8370-84358B6164A4}" type="pres">
      <dgm:prSet presAssocID="{923F8057-C63A-3843-8099-2893D1C8E574}" presName="LShape" presStyleLbl="alignNode1" presStyleIdx="0" presStyleCnt="13"/>
      <dgm:spPr/>
    </dgm:pt>
    <dgm:pt modelId="{71558814-07FA-7643-ACC3-BB9DDEE286D5}" type="pres">
      <dgm:prSet presAssocID="{923F8057-C63A-3843-8099-2893D1C8E574}" presName="ParentText" presStyleLbl="revTx" presStyleIdx="0" presStyleCnt="7">
        <dgm:presLayoutVars>
          <dgm:chMax val="0"/>
          <dgm:chPref val="0"/>
          <dgm:bulletEnabled val="1"/>
        </dgm:presLayoutVars>
      </dgm:prSet>
      <dgm:spPr/>
    </dgm:pt>
    <dgm:pt modelId="{0B53DDA2-D7CF-8147-A5F3-1EF6FC8DC06E}" type="pres">
      <dgm:prSet presAssocID="{923F8057-C63A-3843-8099-2893D1C8E574}" presName="Triangle" presStyleLbl="alignNode1" presStyleIdx="1" presStyleCnt="13"/>
      <dgm:spPr/>
    </dgm:pt>
    <dgm:pt modelId="{7E74EA91-CAC3-4D4E-9DDC-9BF5CDB800AF}" type="pres">
      <dgm:prSet presAssocID="{DA8B6964-20C1-0E48-9496-394C7DB96AAB}" presName="sibTrans" presStyleCnt="0"/>
      <dgm:spPr/>
    </dgm:pt>
    <dgm:pt modelId="{915EF2E1-7C58-BE49-9FBA-25DBFB7C2323}" type="pres">
      <dgm:prSet presAssocID="{DA8B6964-20C1-0E48-9496-394C7DB96AAB}" presName="space" presStyleCnt="0"/>
      <dgm:spPr/>
    </dgm:pt>
    <dgm:pt modelId="{FB5F1B85-3782-3248-81BF-A6491870C841}" type="pres">
      <dgm:prSet presAssocID="{DDF23843-BF55-864E-B1BE-733A38484476}" presName="composite" presStyleCnt="0"/>
      <dgm:spPr/>
    </dgm:pt>
    <dgm:pt modelId="{DD1BBAC9-25AE-1744-8BDA-6F0C471F9405}" type="pres">
      <dgm:prSet presAssocID="{DDF23843-BF55-864E-B1BE-733A38484476}" presName="LShape" presStyleLbl="alignNode1" presStyleIdx="2" presStyleCnt="13"/>
      <dgm:spPr/>
    </dgm:pt>
    <dgm:pt modelId="{35B96B32-927C-8742-B676-25713884BF8E}" type="pres">
      <dgm:prSet presAssocID="{DDF23843-BF55-864E-B1BE-733A38484476}" presName="ParentText" presStyleLbl="revTx" presStyleIdx="1" presStyleCnt="7">
        <dgm:presLayoutVars>
          <dgm:chMax val="0"/>
          <dgm:chPref val="0"/>
          <dgm:bulletEnabled val="1"/>
        </dgm:presLayoutVars>
      </dgm:prSet>
      <dgm:spPr/>
    </dgm:pt>
    <dgm:pt modelId="{2F05C33B-6C9C-F945-A874-C530834FB9FF}" type="pres">
      <dgm:prSet presAssocID="{DDF23843-BF55-864E-B1BE-733A38484476}" presName="Triangle" presStyleLbl="alignNode1" presStyleIdx="3" presStyleCnt="13"/>
      <dgm:spPr/>
    </dgm:pt>
    <dgm:pt modelId="{78D22A1C-1677-C849-9804-D3637E82BBDA}" type="pres">
      <dgm:prSet presAssocID="{4EF6B168-0C47-FC4E-968D-D3A6C89EF492}" presName="sibTrans" presStyleCnt="0"/>
      <dgm:spPr/>
    </dgm:pt>
    <dgm:pt modelId="{BC826F78-2B77-B549-8657-1C41DE212769}" type="pres">
      <dgm:prSet presAssocID="{4EF6B168-0C47-FC4E-968D-D3A6C89EF492}" presName="space" presStyleCnt="0"/>
      <dgm:spPr/>
    </dgm:pt>
    <dgm:pt modelId="{B01CD277-F5C6-0846-8CDA-D1070A51A90E}" type="pres">
      <dgm:prSet presAssocID="{B48F345D-220B-FE44-BEE7-9929F3B54F1D}" presName="composite" presStyleCnt="0"/>
      <dgm:spPr/>
    </dgm:pt>
    <dgm:pt modelId="{4FC729B5-C268-8748-88A8-717C5A2D00EA}" type="pres">
      <dgm:prSet presAssocID="{B48F345D-220B-FE44-BEE7-9929F3B54F1D}" presName="LShape" presStyleLbl="alignNode1" presStyleIdx="4" presStyleCnt="13"/>
      <dgm:spPr/>
    </dgm:pt>
    <dgm:pt modelId="{5D39C69A-22DA-2C48-BE22-6CDC4E6485B4}" type="pres">
      <dgm:prSet presAssocID="{B48F345D-220B-FE44-BEE7-9929F3B54F1D}" presName="ParentText" presStyleLbl="revTx" presStyleIdx="2" presStyleCnt="7">
        <dgm:presLayoutVars>
          <dgm:chMax val="0"/>
          <dgm:chPref val="0"/>
          <dgm:bulletEnabled val="1"/>
        </dgm:presLayoutVars>
      </dgm:prSet>
      <dgm:spPr/>
    </dgm:pt>
    <dgm:pt modelId="{B6C58205-434C-D846-AEEC-1BDF6E9A8EE3}" type="pres">
      <dgm:prSet presAssocID="{B48F345D-220B-FE44-BEE7-9929F3B54F1D}" presName="Triangle" presStyleLbl="alignNode1" presStyleIdx="5" presStyleCnt="13"/>
      <dgm:spPr/>
    </dgm:pt>
    <dgm:pt modelId="{5D5F1D13-A74F-8A4A-8BBE-17C2073BC26A}" type="pres">
      <dgm:prSet presAssocID="{9CC41399-CAA2-914B-A217-C44E77A46DE4}" presName="sibTrans" presStyleCnt="0"/>
      <dgm:spPr/>
    </dgm:pt>
    <dgm:pt modelId="{AE80453E-1FBE-1441-8083-EC14AE6B0F5F}" type="pres">
      <dgm:prSet presAssocID="{9CC41399-CAA2-914B-A217-C44E77A46DE4}" presName="space" presStyleCnt="0"/>
      <dgm:spPr/>
    </dgm:pt>
    <dgm:pt modelId="{C3A615CB-8320-474B-878C-B1951EB65BFA}" type="pres">
      <dgm:prSet presAssocID="{40C84359-E809-4B4C-9F48-B15CF1C80B5B}" presName="composite" presStyleCnt="0"/>
      <dgm:spPr/>
    </dgm:pt>
    <dgm:pt modelId="{0BC1A2BE-6899-9346-B85F-3C241103D2C7}" type="pres">
      <dgm:prSet presAssocID="{40C84359-E809-4B4C-9F48-B15CF1C80B5B}" presName="LShape" presStyleLbl="alignNode1" presStyleIdx="6" presStyleCnt="13"/>
      <dgm:spPr/>
    </dgm:pt>
    <dgm:pt modelId="{B1D7A627-594A-A148-9AB0-66CA24FF3015}" type="pres">
      <dgm:prSet presAssocID="{40C84359-E809-4B4C-9F48-B15CF1C80B5B}" presName="ParentText" presStyleLbl="revTx" presStyleIdx="3" presStyleCnt="7">
        <dgm:presLayoutVars>
          <dgm:chMax val="0"/>
          <dgm:chPref val="0"/>
          <dgm:bulletEnabled val="1"/>
        </dgm:presLayoutVars>
      </dgm:prSet>
      <dgm:spPr/>
    </dgm:pt>
    <dgm:pt modelId="{548E2F25-838C-AB46-8677-174EFD0512A3}" type="pres">
      <dgm:prSet presAssocID="{40C84359-E809-4B4C-9F48-B15CF1C80B5B}" presName="Triangle" presStyleLbl="alignNode1" presStyleIdx="7" presStyleCnt="13"/>
      <dgm:spPr/>
    </dgm:pt>
    <dgm:pt modelId="{A854107A-2D96-374C-BB00-056C5C34D9DF}" type="pres">
      <dgm:prSet presAssocID="{C35B1F8A-5106-204E-B60A-C6BAEB568D1F}" presName="sibTrans" presStyleCnt="0"/>
      <dgm:spPr/>
    </dgm:pt>
    <dgm:pt modelId="{C1FDC620-2571-CE48-BB52-33BEDBB17D09}" type="pres">
      <dgm:prSet presAssocID="{C35B1F8A-5106-204E-B60A-C6BAEB568D1F}" presName="space" presStyleCnt="0"/>
      <dgm:spPr/>
    </dgm:pt>
    <dgm:pt modelId="{8A64097F-8A51-DA41-B7D9-9E42462626BD}" type="pres">
      <dgm:prSet presAssocID="{BC44E9C3-270F-E845-8FDC-C646019E276F}" presName="composite" presStyleCnt="0"/>
      <dgm:spPr/>
    </dgm:pt>
    <dgm:pt modelId="{390D0A92-C634-854E-AA1A-6C103553B20F}" type="pres">
      <dgm:prSet presAssocID="{BC44E9C3-270F-E845-8FDC-C646019E276F}" presName="LShape" presStyleLbl="alignNode1" presStyleIdx="8" presStyleCnt="13"/>
      <dgm:spPr/>
    </dgm:pt>
    <dgm:pt modelId="{614E5DC4-09DF-9B44-B0C0-2F87A8AF1AC8}" type="pres">
      <dgm:prSet presAssocID="{BC44E9C3-270F-E845-8FDC-C646019E276F}" presName="ParentText" presStyleLbl="revTx" presStyleIdx="4" presStyleCnt="7">
        <dgm:presLayoutVars>
          <dgm:chMax val="0"/>
          <dgm:chPref val="0"/>
          <dgm:bulletEnabled val="1"/>
        </dgm:presLayoutVars>
      </dgm:prSet>
      <dgm:spPr/>
    </dgm:pt>
    <dgm:pt modelId="{5DF56557-3DF6-8B44-9A42-BC62F405F281}" type="pres">
      <dgm:prSet presAssocID="{BC44E9C3-270F-E845-8FDC-C646019E276F}" presName="Triangle" presStyleLbl="alignNode1" presStyleIdx="9" presStyleCnt="13"/>
      <dgm:spPr/>
    </dgm:pt>
    <dgm:pt modelId="{92880582-5D41-5F4A-8F13-1AC987E8E7FC}" type="pres">
      <dgm:prSet presAssocID="{187D79E0-0F63-D84A-AE17-2B1A7D1ED2F8}" presName="sibTrans" presStyleCnt="0"/>
      <dgm:spPr/>
    </dgm:pt>
    <dgm:pt modelId="{5D54F111-A7C1-8D40-A7C6-B0BB7EBAE338}" type="pres">
      <dgm:prSet presAssocID="{187D79E0-0F63-D84A-AE17-2B1A7D1ED2F8}" presName="space" presStyleCnt="0"/>
      <dgm:spPr/>
    </dgm:pt>
    <dgm:pt modelId="{3D86F378-21F2-2445-A6AB-83E34A223D29}" type="pres">
      <dgm:prSet presAssocID="{14626A9F-BA7F-5349-AE88-A8B0140141C6}" presName="composite" presStyleCnt="0"/>
      <dgm:spPr/>
    </dgm:pt>
    <dgm:pt modelId="{7B48A49A-869E-C349-8AFF-8C4457C28952}" type="pres">
      <dgm:prSet presAssocID="{14626A9F-BA7F-5349-AE88-A8B0140141C6}" presName="LShape" presStyleLbl="alignNode1" presStyleIdx="10" presStyleCnt="13"/>
      <dgm:spPr/>
    </dgm:pt>
    <dgm:pt modelId="{D7C3EB2C-DEA6-C840-B0C6-741E7214E1EE}" type="pres">
      <dgm:prSet presAssocID="{14626A9F-BA7F-5349-AE88-A8B0140141C6}" presName="ParentText" presStyleLbl="revTx" presStyleIdx="5" presStyleCnt="7">
        <dgm:presLayoutVars>
          <dgm:chMax val="0"/>
          <dgm:chPref val="0"/>
          <dgm:bulletEnabled val="1"/>
        </dgm:presLayoutVars>
      </dgm:prSet>
      <dgm:spPr/>
    </dgm:pt>
    <dgm:pt modelId="{A3656654-C84A-C049-B0E1-7DD7B8A626F9}" type="pres">
      <dgm:prSet presAssocID="{14626A9F-BA7F-5349-AE88-A8B0140141C6}" presName="Triangle" presStyleLbl="alignNode1" presStyleIdx="11" presStyleCnt="13"/>
      <dgm:spPr/>
    </dgm:pt>
    <dgm:pt modelId="{D2BA3619-5F8A-2547-BD3B-2A6AF7051F68}" type="pres">
      <dgm:prSet presAssocID="{E407DC50-7D9C-4D43-AF46-58D05A83F163}" presName="sibTrans" presStyleCnt="0"/>
      <dgm:spPr/>
    </dgm:pt>
    <dgm:pt modelId="{6A18573B-F064-EC4C-8A6A-5113034970FA}" type="pres">
      <dgm:prSet presAssocID="{E407DC50-7D9C-4D43-AF46-58D05A83F163}" presName="space" presStyleCnt="0"/>
      <dgm:spPr/>
    </dgm:pt>
    <dgm:pt modelId="{A8470444-C80B-9348-B440-348A09A22A55}" type="pres">
      <dgm:prSet presAssocID="{EECE59CB-014E-A447-AF4C-D4B89CE7D281}" presName="composite" presStyleCnt="0"/>
      <dgm:spPr/>
    </dgm:pt>
    <dgm:pt modelId="{E00680FE-8A63-6942-8CCA-C954D25ED627}" type="pres">
      <dgm:prSet presAssocID="{EECE59CB-014E-A447-AF4C-D4B89CE7D281}" presName="LShape" presStyleLbl="alignNode1" presStyleIdx="12" presStyleCnt="13"/>
      <dgm:spPr/>
    </dgm:pt>
    <dgm:pt modelId="{BE4378E9-094C-E34E-8A2F-21DFEB3A357F}" type="pres">
      <dgm:prSet presAssocID="{EECE59CB-014E-A447-AF4C-D4B89CE7D281}" presName="ParentText" presStyleLbl="revTx" presStyleIdx="6" presStyleCnt="7">
        <dgm:presLayoutVars>
          <dgm:chMax val="0"/>
          <dgm:chPref val="0"/>
          <dgm:bulletEnabled val="1"/>
        </dgm:presLayoutVars>
      </dgm:prSet>
      <dgm:spPr/>
    </dgm:pt>
  </dgm:ptLst>
  <dgm:cxnLst>
    <dgm:cxn modelId="{F8F21A04-6263-394E-866B-1AEFCBC06301}" srcId="{443466E7-01B3-B941-AAEE-B6918C8749CD}" destId="{923F8057-C63A-3843-8099-2893D1C8E574}" srcOrd="0" destOrd="0" parTransId="{19C14C4C-F9FC-564B-BE01-24D3EA026C35}" sibTransId="{DA8B6964-20C1-0E48-9496-394C7DB96AAB}"/>
    <dgm:cxn modelId="{DC1DAE13-19CF-4844-A9DC-E1D770C6EAEE}" type="presOf" srcId="{DDF23843-BF55-864E-B1BE-733A38484476}" destId="{35B96B32-927C-8742-B676-25713884BF8E}" srcOrd="0" destOrd="0" presId="urn:microsoft.com/office/officeart/2009/3/layout/StepUpProcess"/>
    <dgm:cxn modelId="{4ACC331B-FE51-354E-A75B-6B4A268A3C8D}" type="presOf" srcId="{EECE59CB-014E-A447-AF4C-D4B89CE7D281}" destId="{BE4378E9-094C-E34E-8A2F-21DFEB3A357F}" srcOrd="0" destOrd="0" presId="urn:microsoft.com/office/officeart/2009/3/layout/StepUpProcess"/>
    <dgm:cxn modelId="{0625961E-DA41-FC42-A1C6-A1A97E94DD23}" type="presOf" srcId="{B48F345D-220B-FE44-BEE7-9929F3B54F1D}" destId="{5D39C69A-22DA-2C48-BE22-6CDC4E6485B4}" srcOrd="0" destOrd="0" presId="urn:microsoft.com/office/officeart/2009/3/layout/StepUpProcess"/>
    <dgm:cxn modelId="{BAA40524-3F9B-9C44-A02A-8CEC46A9B95F}" srcId="{443466E7-01B3-B941-AAEE-B6918C8749CD}" destId="{DDF23843-BF55-864E-B1BE-733A38484476}" srcOrd="1" destOrd="0" parTransId="{01C34942-7BBD-A042-9C11-23D50A06BDFD}" sibTransId="{4EF6B168-0C47-FC4E-968D-D3A6C89EF492}"/>
    <dgm:cxn modelId="{F346A330-3027-1742-B649-38000DAB1E5F}" type="presOf" srcId="{443466E7-01B3-B941-AAEE-B6918C8749CD}" destId="{5A882229-0437-6243-AFBF-D992B63E2C31}" srcOrd="0" destOrd="0" presId="urn:microsoft.com/office/officeart/2009/3/layout/StepUpProcess"/>
    <dgm:cxn modelId="{2A1B824C-9F0B-9D46-98A4-51478802F294}" type="presOf" srcId="{14626A9F-BA7F-5349-AE88-A8B0140141C6}" destId="{D7C3EB2C-DEA6-C840-B0C6-741E7214E1EE}" srcOrd="0" destOrd="0" presId="urn:microsoft.com/office/officeart/2009/3/layout/StepUpProcess"/>
    <dgm:cxn modelId="{8A03424F-0C78-BF47-871F-90F57FD489D9}" type="presOf" srcId="{40C84359-E809-4B4C-9F48-B15CF1C80B5B}" destId="{B1D7A627-594A-A148-9AB0-66CA24FF3015}" srcOrd="0" destOrd="0" presId="urn:microsoft.com/office/officeart/2009/3/layout/StepUpProcess"/>
    <dgm:cxn modelId="{4A8D919F-20AD-E940-BFEF-990A9DE8636A}" type="presOf" srcId="{923F8057-C63A-3843-8099-2893D1C8E574}" destId="{71558814-07FA-7643-ACC3-BB9DDEE286D5}" srcOrd="0" destOrd="0" presId="urn:microsoft.com/office/officeart/2009/3/layout/StepUpProcess"/>
    <dgm:cxn modelId="{D99E9EA9-A53D-C248-8389-39AE3F4B9DCB}" srcId="{443466E7-01B3-B941-AAEE-B6918C8749CD}" destId="{14626A9F-BA7F-5349-AE88-A8B0140141C6}" srcOrd="5" destOrd="0" parTransId="{F7CBEA84-E835-B447-82D9-136AD6AB9652}" sibTransId="{E407DC50-7D9C-4D43-AF46-58D05A83F163}"/>
    <dgm:cxn modelId="{C61F0EAA-64E4-7E4B-BEE2-0982B87C9DB1}" srcId="{443466E7-01B3-B941-AAEE-B6918C8749CD}" destId="{BC44E9C3-270F-E845-8FDC-C646019E276F}" srcOrd="4" destOrd="0" parTransId="{114C3971-8A9E-5F47-B81E-B7D8D9DE7EC4}" sibTransId="{187D79E0-0F63-D84A-AE17-2B1A7D1ED2F8}"/>
    <dgm:cxn modelId="{D8090EAF-7D5C-394B-AA3C-6BCF73B10DF6}" srcId="{443466E7-01B3-B941-AAEE-B6918C8749CD}" destId="{EECE59CB-014E-A447-AF4C-D4B89CE7D281}" srcOrd="6" destOrd="0" parTransId="{5292325E-A01C-8B4C-9C49-D8DB00D9F6AE}" sibTransId="{3FC88EDC-98F1-DA41-A532-BBE82CFEC539}"/>
    <dgm:cxn modelId="{FD3A92B7-DFD9-4142-B1BF-53D0F2D7BAA3}" type="presOf" srcId="{BC44E9C3-270F-E845-8FDC-C646019E276F}" destId="{614E5DC4-09DF-9B44-B0C0-2F87A8AF1AC8}" srcOrd="0" destOrd="0" presId="urn:microsoft.com/office/officeart/2009/3/layout/StepUpProcess"/>
    <dgm:cxn modelId="{6F9E50C8-6FB2-BE40-ACE1-5C6446F99550}" srcId="{443466E7-01B3-B941-AAEE-B6918C8749CD}" destId="{40C84359-E809-4B4C-9F48-B15CF1C80B5B}" srcOrd="3" destOrd="0" parTransId="{FF3077A0-9790-D140-9D39-2AF2EA1A819D}" sibTransId="{C35B1F8A-5106-204E-B60A-C6BAEB568D1F}"/>
    <dgm:cxn modelId="{7E05ACD2-858E-0447-B143-0DE3DB2BCE0D}" srcId="{443466E7-01B3-B941-AAEE-B6918C8749CD}" destId="{B48F345D-220B-FE44-BEE7-9929F3B54F1D}" srcOrd="2" destOrd="0" parTransId="{0D9F17EA-FD93-BB4B-990C-F90596491C54}" sibTransId="{9CC41399-CAA2-914B-A217-C44E77A46DE4}"/>
    <dgm:cxn modelId="{42145F07-E0F6-B44A-BE50-DB49584268EA}" type="presParOf" srcId="{5A882229-0437-6243-AFBF-D992B63E2C31}" destId="{7FB71C3F-CBA6-704C-901C-D93F1125810F}" srcOrd="0" destOrd="0" presId="urn:microsoft.com/office/officeart/2009/3/layout/StepUpProcess"/>
    <dgm:cxn modelId="{67709BD2-F34B-834B-95D6-68CDABDF4320}" type="presParOf" srcId="{7FB71C3F-CBA6-704C-901C-D93F1125810F}" destId="{38C2E9B7-B90B-5445-8370-84358B6164A4}" srcOrd="0" destOrd="0" presId="urn:microsoft.com/office/officeart/2009/3/layout/StepUpProcess"/>
    <dgm:cxn modelId="{7578BA31-A660-0048-A81F-2E5615AE8385}" type="presParOf" srcId="{7FB71C3F-CBA6-704C-901C-D93F1125810F}" destId="{71558814-07FA-7643-ACC3-BB9DDEE286D5}" srcOrd="1" destOrd="0" presId="urn:microsoft.com/office/officeart/2009/3/layout/StepUpProcess"/>
    <dgm:cxn modelId="{FF429732-1EA0-5440-BF8E-079CD56CD707}" type="presParOf" srcId="{7FB71C3F-CBA6-704C-901C-D93F1125810F}" destId="{0B53DDA2-D7CF-8147-A5F3-1EF6FC8DC06E}" srcOrd="2" destOrd="0" presId="urn:microsoft.com/office/officeart/2009/3/layout/StepUpProcess"/>
    <dgm:cxn modelId="{BE52B4F3-D695-0F47-8CB1-5B68D6D26E82}" type="presParOf" srcId="{5A882229-0437-6243-AFBF-D992B63E2C31}" destId="{7E74EA91-CAC3-4D4E-9DDC-9BF5CDB800AF}" srcOrd="1" destOrd="0" presId="urn:microsoft.com/office/officeart/2009/3/layout/StepUpProcess"/>
    <dgm:cxn modelId="{45F8DB44-A042-F345-8002-9EC7A13C6685}" type="presParOf" srcId="{7E74EA91-CAC3-4D4E-9DDC-9BF5CDB800AF}" destId="{915EF2E1-7C58-BE49-9FBA-25DBFB7C2323}" srcOrd="0" destOrd="0" presId="urn:microsoft.com/office/officeart/2009/3/layout/StepUpProcess"/>
    <dgm:cxn modelId="{466064A1-AC0A-5C48-B0B7-21927A94BECD}" type="presParOf" srcId="{5A882229-0437-6243-AFBF-D992B63E2C31}" destId="{FB5F1B85-3782-3248-81BF-A6491870C841}" srcOrd="2" destOrd="0" presId="urn:microsoft.com/office/officeart/2009/3/layout/StepUpProcess"/>
    <dgm:cxn modelId="{B824E55B-4469-C941-BFA0-B620EC314DD7}" type="presParOf" srcId="{FB5F1B85-3782-3248-81BF-A6491870C841}" destId="{DD1BBAC9-25AE-1744-8BDA-6F0C471F9405}" srcOrd="0" destOrd="0" presId="urn:microsoft.com/office/officeart/2009/3/layout/StepUpProcess"/>
    <dgm:cxn modelId="{5F6BEF6E-4828-4E44-AB2C-033EBF15C43F}" type="presParOf" srcId="{FB5F1B85-3782-3248-81BF-A6491870C841}" destId="{35B96B32-927C-8742-B676-25713884BF8E}" srcOrd="1" destOrd="0" presId="urn:microsoft.com/office/officeart/2009/3/layout/StepUpProcess"/>
    <dgm:cxn modelId="{46D25617-3FAF-B445-8DB3-5B103810A7A8}" type="presParOf" srcId="{FB5F1B85-3782-3248-81BF-A6491870C841}" destId="{2F05C33B-6C9C-F945-A874-C530834FB9FF}" srcOrd="2" destOrd="0" presId="urn:microsoft.com/office/officeart/2009/3/layout/StepUpProcess"/>
    <dgm:cxn modelId="{9394CB77-63AB-8248-9789-9EE7ACED2B6B}" type="presParOf" srcId="{5A882229-0437-6243-AFBF-D992B63E2C31}" destId="{78D22A1C-1677-C849-9804-D3637E82BBDA}" srcOrd="3" destOrd="0" presId="urn:microsoft.com/office/officeart/2009/3/layout/StepUpProcess"/>
    <dgm:cxn modelId="{5046DDCE-5275-934D-9356-C8DCB5FFC80B}" type="presParOf" srcId="{78D22A1C-1677-C849-9804-D3637E82BBDA}" destId="{BC826F78-2B77-B549-8657-1C41DE212769}" srcOrd="0" destOrd="0" presId="urn:microsoft.com/office/officeart/2009/3/layout/StepUpProcess"/>
    <dgm:cxn modelId="{E82F5B85-AFBB-D445-ADD3-FABA2182470A}" type="presParOf" srcId="{5A882229-0437-6243-AFBF-D992B63E2C31}" destId="{B01CD277-F5C6-0846-8CDA-D1070A51A90E}" srcOrd="4" destOrd="0" presId="urn:microsoft.com/office/officeart/2009/3/layout/StepUpProcess"/>
    <dgm:cxn modelId="{16F65870-7BC5-684C-827C-E5850F85973E}" type="presParOf" srcId="{B01CD277-F5C6-0846-8CDA-D1070A51A90E}" destId="{4FC729B5-C268-8748-88A8-717C5A2D00EA}" srcOrd="0" destOrd="0" presId="urn:microsoft.com/office/officeart/2009/3/layout/StepUpProcess"/>
    <dgm:cxn modelId="{4DFBA4BB-0378-4C46-B93C-E63B50B57763}" type="presParOf" srcId="{B01CD277-F5C6-0846-8CDA-D1070A51A90E}" destId="{5D39C69A-22DA-2C48-BE22-6CDC4E6485B4}" srcOrd="1" destOrd="0" presId="urn:microsoft.com/office/officeart/2009/3/layout/StepUpProcess"/>
    <dgm:cxn modelId="{7D5B1E2B-83CA-4C4C-9AEC-421351A8FE49}" type="presParOf" srcId="{B01CD277-F5C6-0846-8CDA-D1070A51A90E}" destId="{B6C58205-434C-D846-AEEC-1BDF6E9A8EE3}" srcOrd="2" destOrd="0" presId="urn:microsoft.com/office/officeart/2009/3/layout/StepUpProcess"/>
    <dgm:cxn modelId="{8A43B0E1-9E80-294E-B6EB-85AE0695F501}" type="presParOf" srcId="{5A882229-0437-6243-AFBF-D992B63E2C31}" destId="{5D5F1D13-A74F-8A4A-8BBE-17C2073BC26A}" srcOrd="5" destOrd="0" presId="urn:microsoft.com/office/officeart/2009/3/layout/StepUpProcess"/>
    <dgm:cxn modelId="{CA6D2DF9-EA44-CB44-9093-9CDCE5947230}" type="presParOf" srcId="{5D5F1D13-A74F-8A4A-8BBE-17C2073BC26A}" destId="{AE80453E-1FBE-1441-8083-EC14AE6B0F5F}" srcOrd="0" destOrd="0" presId="urn:microsoft.com/office/officeart/2009/3/layout/StepUpProcess"/>
    <dgm:cxn modelId="{57FC4C8D-3791-D14B-893D-0FDA2B4306EA}" type="presParOf" srcId="{5A882229-0437-6243-AFBF-D992B63E2C31}" destId="{C3A615CB-8320-474B-878C-B1951EB65BFA}" srcOrd="6" destOrd="0" presId="urn:microsoft.com/office/officeart/2009/3/layout/StepUpProcess"/>
    <dgm:cxn modelId="{48E7B668-E41A-1048-8F08-BF283740490B}" type="presParOf" srcId="{C3A615CB-8320-474B-878C-B1951EB65BFA}" destId="{0BC1A2BE-6899-9346-B85F-3C241103D2C7}" srcOrd="0" destOrd="0" presId="urn:microsoft.com/office/officeart/2009/3/layout/StepUpProcess"/>
    <dgm:cxn modelId="{D906C86E-79F5-2948-A6FD-B4D86A43D8E6}" type="presParOf" srcId="{C3A615CB-8320-474B-878C-B1951EB65BFA}" destId="{B1D7A627-594A-A148-9AB0-66CA24FF3015}" srcOrd="1" destOrd="0" presId="urn:microsoft.com/office/officeart/2009/3/layout/StepUpProcess"/>
    <dgm:cxn modelId="{F55FDC43-4881-E44D-BCE4-2C2EA021D639}" type="presParOf" srcId="{C3A615CB-8320-474B-878C-B1951EB65BFA}" destId="{548E2F25-838C-AB46-8677-174EFD0512A3}" srcOrd="2" destOrd="0" presId="urn:microsoft.com/office/officeart/2009/3/layout/StepUpProcess"/>
    <dgm:cxn modelId="{026556ED-45D1-284B-B2BF-D4A2064FF8BE}" type="presParOf" srcId="{5A882229-0437-6243-AFBF-D992B63E2C31}" destId="{A854107A-2D96-374C-BB00-056C5C34D9DF}" srcOrd="7" destOrd="0" presId="urn:microsoft.com/office/officeart/2009/3/layout/StepUpProcess"/>
    <dgm:cxn modelId="{A22B200D-AFC4-1A4C-86DB-B59B88963DEC}" type="presParOf" srcId="{A854107A-2D96-374C-BB00-056C5C34D9DF}" destId="{C1FDC620-2571-CE48-BB52-33BEDBB17D09}" srcOrd="0" destOrd="0" presId="urn:microsoft.com/office/officeart/2009/3/layout/StepUpProcess"/>
    <dgm:cxn modelId="{13C7DAAB-D8EF-2946-A9BE-9C9632692069}" type="presParOf" srcId="{5A882229-0437-6243-AFBF-D992B63E2C31}" destId="{8A64097F-8A51-DA41-B7D9-9E42462626BD}" srcOrd="8" destOrd="0" presId="urn:microsoft.com/office/officeart/2009/3/layout/StepUpProcess"/>
    <dgm:cxn modelId="{1DC991C3-BDE1-A74C-8664-3C85CA8568C9}" type="presParOf" srcId="{8A64097F-8A51-DA41-B7D9-9E42462626BD}" destId="{390D0A92-C634-854E-AA1A-6C103553B20F}" srcOrd="0" destOrd="0" presId="urn:microsoft.com/office/officeart/2009/3/layout/StepUpProcess"/>
    <dgm:cxn modelId="{C31FB8E0-C18F-BA4D-8B3D-4507853F52F0}" type="presParOf" srcId="{8A64097F-8A51-DA41-B7D9-9E42462626BD}" destId="{614E5DC4-09DF-9B44-B0C0-2F87A8AF1AC8}" srcOrd="1" destOrd="0" presId="urn:microsoft.com/office/officeart/2009/3/layout/StepUpProcess"/>
    <dgm:cxn modelId="{D41C05FD-AFA7-BE49-9C95-7F57AA32E4F8}" type="presParOf" srcId="{8A64097F-8A51-DA41-B7D9-9E42462626BD}" destId="{5DF56557-3DF6-8B44-9A42-BC62F405F281}" srcOrd="2" destOrd="0" presId="urn:microsoft.com/office/officeart/2009/3/layout/StepUpProcess"/>
    <dgm:cxn modelId="{DE57DFF4-55DB-3A48-8C42-67248EC10FA6}" type="presParOf" srcId="{5A882229-0437-6243-AFBF-D992B63E2C31}" destId="{92880582-5D41-5F4A-8F13-1AC987E8E7FC}" srcOrd="9" destOrd="0" presId="urn:microsoft.com/office/officeart/2009/3/layout/StepUpProcess"/>
    <dgm:cxn modelId="{55A64748-E741-3744-B642-7F44FA4005A7}" type="presParOf" srcId="{92880582-5D41-5F4A-8F13-1AC987E8E7FC}" destId="{5D54F111-A7C1-8D40-A7C6-B0BB7EBAE338}" srcOrd="0" destOrd="0" presId="urn:microsoft.com/office/officeart/2009/3/layout/StepUpProcess"/>
    <dgm:cxn modelId="{5CF91977-86E2-024E-A1A0-E0E6961717A4}" type="presParOf" srcId="{5A882229-0437-6243-AFBF-D992B63E2C31}" destId="{3D86F378-21F2-2445-A6AB-83E34A223D29}" srcOrd="10" destOrd="0" presId="urn:microsoft.com/office/officeart/2009/3/layout/StepUpProcess"/>
    <dgm:cxn modelId="{DB213AAE-7DCB-F24A-954A-DDFDDBA381AD}" type="presParOf" srcId="{3D86F378-21F2-2445-A6AB-83E34A223D29}" destId="{7B48A49A-869E-C349-8AFF-8C4457C28952}" srcOrd="0" destOrd="0" presId="urn:microsoft.com/office/officeart/2009/3/layout/StepUpProcess"/>
    <dgm:cxn modelId="{291AC8E2-2217-4345-A12A-74FBA3CBD062}" type="presParOf" srcId="{3D86F378-21F2-2445-A6AB-83E34A223D29}" destId="{D7C3EB2C-DEA6-C840-B0C6-741E7214E1EE}" srcOrd="1" destOrd="0" presId="urn:microsoft.com/office/officeart/2009/3/layout/StepUpProcess"/>
    <dgm:cxn modelId="{382CBF6D-D6FC-0645-B127-3572959C5E53}" type="presParOf" srcId="{3D86F378-21F2-2445-A6AB-83E34A223D29}" destId="{A3656654-C84A-C049-B0E1-7DD7B8A626F9}" srcOrd="2" destOrd="0" presId="urn:microsoft.com/office/officeart/2009/3/layout/StepUpProcess"/>
    <dgm:cxn modelId="{36A2E64F-5E25-DE4E-BDB6-DB9DCEA50D08}" type="presParOf" srcId="{5A882229-0437-6243-AFBF-D992B63E2C31}" destId="{D2BA3619-5F8A-2547-BD3B-2A6AF7051F68}" srcOrd="11" destOrd="0" presId="urn:microsoft.com/office/officeart/2009/3/layout/StepUpProcess"/>
    <dgm:cxn modelId="{FA5F308D-14A9-2B4A-8981-AE9EB5B7C9C0}" type="presParOf" srcId="{D2BA3619-5F8A-2547-BD3B-2A6AF7051F68}" destId="{6A18573B-F064-EC4C-8A6A-5113034970FA}" srcOrd="0" destOrd="0" presId="urn:microsoft.com/office/officeart/2009/3/layout/StepUpProcess"/>
    <dgm:cxn modelId="{3CBD9C67-9E7A-8040-8617-FA4C05505E9E}" type="presParOf" srcId="{5A882229-0437-6243-AFBF-D992B63E2C31}" destId="{A8470444-C80B-9348-B440-348A09A22A55}" srcOrd="12" destOrd="0" presId="urn:microsoft.com/office/officeart/2009/3/layout/StepUpProcess"/>
    <dgm:cxn modelId="{80567F7C-9386-8F49-982E-FABA226033D8}" type="presParOf" srcId="{A8470444-C80B-9348-B440-348A09A22A55}" destId="{E00680FE-8A63-6942-8CCA-C954D25ED627}" srcOrd="0" destOrd="0" presId="urn:microsoft.com/office/officeart/2009/3/layout/StepUpProcess"/>
    <dgm:cxn modelId="{764C9C1F-FD95-8445-A5F6-1C56BFB3CB61}" type="presParOf" srcId="{A8470444-C80B-9348-B440-348A09A22A55}" destId="{BE4378E9-094C-E34E-8A2F-21DFEB3A357F}"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CDB484-E11B-604A-A51E-45E35F31C404}" type="doc">
      <dgm:prSet loTypeId="urn:microsoft.com/office/officeart/2005/8/layout/venn2" loCatId="" qsTypeId="urn:microsoft.com/office/officeart/2005/8/quickstyle/simple1" qsCatId="simple" csTypeId="urn:microsoft.com/office/officeart/2005/8/colors/colorful2" csCatId="colorful" phldr="1"/>
      <dgm:spPr/>
      <dgm:t>
        <a:bodyPr/>
        <a:lstStyle/>
        <a:p>
          <a:endParaRPr lang="en-US"/>
        </a:p>
      </dgm:t>
    </dgm:pt>
    <dgm:pt modelId="{5062B3C5-9BD8-C74F-8CFE-7498DE488EF4}">
      <dgm:prSet phldrT="[Text]" custT="1"/>
      <dgm:spPr/>
      <dgm:t>
        <a:bodyPr/>
        <a:lstStyle/>
        <a:p>
          <a:r>
            <a:rPr lang="en-US" sz="1400" dirty="0"/>
            <a:t>Prevention</a:t>
          </a:r>
        </a:p>
      </dgm:t>
    </dgm:pt>
    <dgm:pt modelId="{0BFB8C21-CBA0-5D49-B016-36D89899B0E8}" type="parTrans" cxnId="{1BEC8A66-5376-8C4A-84FB-B79668B15AD7}">
      <dgm:prSet/>
      <dgm:spPr/>
      <dgm:t>
        <a:bodyPr/>
        <a:lstStyle/>
        <a:p>
          <a:endParaRPr lang="en-US" sz="1400"/>
        </a:p>
      </dgm:t>
    </dgm:pt>
    <dgm:pt modelId="{06176C97-95B2-9C4B-967F-89B451B9028C}" type="sibTrans" cxnId="{1BEC8A66-5376-8C4A-84FB-B79668B15AD7}">
      <dgm:prSet/>
      <dgm:spPr/>
      <dgm:t>
        <a:bodyPr/>
        <a:lstStyle/>
        <a:p>
          <a:endParaRPr lang="en-US" sz="1400"/>
        </a:p>
      </dgm:t>
    </dgm:pt>
    <dgm:pt modelId="{CBFDE5DC-CE2B-4040-ABB1-3627EE5128A2}">
      <dgm:prSet phldrT="[Text]" custT="1"/>
      <dgm:spPr/>
      <dgm:t>
        <a:bodyPr/>
        <a:lstStyle/>
        <a:p>
          <a:r>
            <a:rPr lang="en-US" sz="1400" dirty="0"/>
            <a:t>Preparedness </a:t>
          </a:r>
        </a:p>
      </dgm:t>
    </dgm:pt>
    <dgm:pt modelId="{17AE2E09-E669-3D4A-B05C-A656B70D3550}" type="parTrans" cxnId="{A173DA46-4958-9A47-A4C7-EF3CD81A1DA0}">
      <dgm:prSet/>
      <dgm:spPr/>
      <dgm:t>
        <a:bodyPr/>
        <a:lstStyle/>
        <a:p>
          <a:endParaRPr lang="en-US" sz="1400"/>
        </a:p>
      </dgm:t>
    </dgm:pt>
    <dgm:pt modelId="{3DD84A5B-1623-2F44-9845-5DE4D5961197}" type="sibTrans" cxnId="{A173DA46-4958-9A47-A4C7-EF3CD81A1DA0}">
      <dgm:prSet/>
      <dgm:spPr/>
      <dgm:t>
        <a:bodyPr/>
        <a:lstStyle/>
        <a:p>
          <a:endParaRPr lang="en-US" sz="1400"/>
        </a:p>
      </dgm:t>
    </dgm:pt>
    <dgm:pt modelId="{653A5BC2-7892-D145-B2EF-2707863AE5BD}">
      <dgm:prSet phldrT="[Text]" custT="1"/>
      <dgm:spPr/>
      <dgm:t>
        <a:bodyPr/>
        <a:lstStyle/>
        <a:p>
          <a:r>
            <a:rPr lang="en-US" sz="1400" dirty="0"/>
            <a:t>Response </a:t>
          </a:r>
        </a:p>
      </dgm:t>
    </dgm:pt>
    <dgm:pt modelId="{CF0E5688-A307-8D4A-9488-BA374A08C20B}" type="parTrans" cxnId="{71C0D31B-1DAD-FF46-925C-98580445E8DD}">
      <dgm:prSet/>
      <dgm:spPr/>
      <dgm:t>
        <a:bodyPr/>
        <a:lstStyle/>
        <a:p>
          <a:endParaRPr lang="en-US" sz="1400"/>
        </a:p>
      </dgm:t>
    </dgm:pt>
    <dgm:pt modelId="{FD786C5F-5768-374E-A492-70DE64AA175A}" type="sibTrans" cxnId="{71C0D31B-1DAD-FF46-925C-98580445E8DD}">
      <dgm:prSet/>
      <dgm:spPr/>
      <dgm:t>
        <a:bodyPr/>
        <a:lstStyle/>
        <a:p>
          <a:endParaRPr lang="en-US" sz="1400"/>
        </a:p>
      </dgm:t>
    </dgm:pt>
    <dgm:pt modelId="{D44F134B-C649-A54B-82A4-6997597967A2}">
      <dgm:prSet phldrT="[Text]" custT="1"/>
      <dgm:spPr/>
      <dgm:t>
        <a:bodyPr/>
        <a:lstStyle/>
        <a:p>
          <a:r>
            <a:rPr lang="en-US" sz="1400" dirty="0"/>
            <a:t>Recovery</a:t>
          </a:r>
        </a:p>
      </dgm:t>
    </dgm:pt>
    <dgm:pt modelId="{E99F4802-1DC3-1646-BBA6-7D5830B8FC40}" type="parTrans" cxnId="{011F40B3-E4D0-3845-98BF-DF51B01860E6}">
      <dgm:prSet/>
      <dgm:spPr/>
      <dgm:t>
        <a:bodyPr/>
        <a:lstStyle/>
        <a:p>
          <a:endParaRPr lang="en-US" sz="1400"/>
        </a:p>
      </dgm:t>
    </dgm:pt>
    <dgm:pt modelId="{DB8AAEC5-2ECB-1C40-89EC-6A534A8D793A}" type="sibTrans" cxnId="{011F40B3-E4D0-3845-98BF-DF51B01860E6}">
      <dgm:prSet/>
      <dgm:spPr/>
      <dgm:t>
        <a:bodyPr/>
        <a:lstStyle/>
        <a:p>
          <a:endParaRPr lang="en-US" sz="1400"/>
        </a:p>
      </dgm:t>
    </dgm:pt>
    <dgm:pt modelId="{324E5B7A-CB9E-0C48-83FA-7194996A107D}" type="pres">
      <dgm:prSet presAssocID="{F1CDB484-E11B-604A-A51E-45E35F31C404}" presName="Name0" presStyleCnt="0">
        <dgm:presLayoutVars>
          <dgm:chMax val="7"/>
          <dgm:resizeHandles val="exact"/>
        </dgm:presLayoutVars>
      </dgm:prSet>
      <dgm:spPr/>
    </dgm:pt>
    <dgm:pt modelId="{137F4F5D-45ED-6145-BCC9-04978BC1B13F}" type="pres">
      <dgm:prSet presAssocID="{F1CDB484-E11B-604A-A51E-45E35F31C404}" presName="comp1" presStyleCnt="0"/>
      <dgm:spPr/>
    </dgm:pt>
    <dgm:pt modelId="{FD0BB7FB-D84E-0F4B-80AE-43E935DDE834}" type="pres">
      <dgm:prSet presAssocID="{F1CDB484-E11B-604A-A51E-45E35F31C404}" presName="circle1" presStyleLbl="node1" presStyleIdx="0" presStyleCnt="4"/>
      <dgm:spPr/>
    </dgm:pt>
    <dgm:pt modelId="{0446B1D8-5CB0-1E4A-AACA-BC7ECC55C7EA}" type="pres">
      <dgm:prSet presAssocID="{F1CDB484-E11B-604A-A51E-45E35F31C404}" presName="c1text" presStyleLbl="node1" presStyleIdx="0" presStyleCnt="4">
        <dgm:presLayoutVars>
          <dgm:bulletEnabled val="1"/>
        </dgm:presLayoutVars>
      </dgm:prSet>
      <dgm:spPr/>
    </dgm:pt>
    <dgm:pt modelId="{14C709B5-6285-114D-A8F6-4B8C5BED9642}" type="pres">
      <dgm:prSet presAssocID="{F1CDB484-E11B-604A-A51E-45E35F31C404}" presName="comp2" presStyleCnt="0"/>
      <dgm:spPr/>
    </dgm:pt>
    <dgm:pt modelId="{A613103F-F44D-3F44-A85A-0333FFB30E8B}" type="pres">
      <dgm:prSet presAssocID="{F1CDB484-E11B-604A-A51E-45E35F31C404}" presName="circle2" presStyleLbl="node1" presStyleIdx="1" presStyleCnt="4"/>
      <dgm:spPr/>
    </dgm:pt>
    <dgm:pt modelId="{749D7EA1-7DF3-EC4B-803B-DD27E8235158}" type="pres">
      <dgm:prSet presAssocID="{F1CDB484-E11B-604A-A51E-45E35F31C404}" presName="c2text" presStyleLbl="node1" presStyleIdx="1" presStyleCnt="4">
        <dgm:presLayoutVars>
          <dgm:bulletEnabled val="1"/>
        </dgm:presLayoutVars>
      </dgm:prSet>
      <dgm:spPr/>
    </dgm:pt>
    <dgm:pt modelId="{2E4A1CA9-F1CC-354F-AC08-727A4C707D42}" type="pres">
      <dgm:prSet presAssocID="{F1CDB484-E11B-604A-A51E-45E35F31C404}" presName="comp3" presStyleCnt="0"/>
      <dgm:spPr/>
    </dgm:pt>
    <dgm:pt modelId="{65680B90-2275-6142-933F-289C81FDE089}" type="pres">
      <dgm:prSet presAssocID="{F1CDB484-E11B-604A-A51E-45E35F31C404}" presName="circle3" presStyleLbl="node1" presStyleIdx="2" presStyleCnt="4"/>
      <dgm:spPr/>
    </dgm:pt>
    <dgm:pt modelId="{3FD9959C-D853-624B-8F12-5892CD271F7A}" type="pres">
      <dgm:prSet presAssocID="{F1CDB484-E11B-604A-A51E-45E35F31C404}" presName="c3text" presStyleLbl="node1" presStyleIdx="2" presStyleCnt="4">
        <dgm:presLayoutVars>
          <dgm:bulletEnabled val="1"/>
        </dgm:presLayoutVars>
      </dgm:prSet>
      <dgm:spPr/>
    </dgm:pt>
    <dgm:pt modelId="{74EDCB91-4E82-BE4C-BF07-6C302E3AA04E}" type="pres">
      <dgm:prSet presAssocID="{F1CDB484-E11B-604A-A51E-45E35F31C404}" presName="comp4" presStyleCnt="0"/>
      <dgm:spPr/>
    </dgm:pt>
    <dgm:pt modelId="{72F8A9DD-D923-A44D-8011-C247FC091ABC}" type="pres">
      <dgm:prSet presAssocID="{F1CDB484-E11B-604A-A51E-45E35F31C404}" presName="circle4" presStyleLbl="node1" presStyleIdx="3" presStyleCnt="4"/>
      <dgm:spPr/>
    </dgm:pt>
    <dgm:pt modelId="{789CD10D-373D-ED4F-9BB7-5DEE8D5F7D66}" type="pres">
      <dgm:prSet presAssocID="{F1CDB484-E11B-604A-A51E-45E35F31C404}" presName="c4text" presStyleLbl="node1" presStyleIdx="3" presStyleCnt="4">
        <dgm:presLayoutVars>
          <dgm:bulletEnabled val="1"/>
        </dgm:presLayoutVars>
      </dgm:prSet>
      <dgm:spPr/>
    </dgm:pt>
  </dgm:ptLst>
  <dgm:cxnLst>
    <dgm:cxn modelId="{71C0D31B-1DAD-FF46-925C-98580445E8DD}" srcId="{F1CDB484-E11B-604A-A51E-45E35F31C404}" destId="{653A5BC2-7892-D145-B2EF-2707863AE5BD}" srcOrd="2" destOrd="0" parTransId="{CF0E5688-A307-8D4A-9488-BA374A08C20B}" sibTransId="{FD786C5F-5768-374E-A492-70DE64AA175A}"/>
    <dgm:cxn modelId="{4DE05036-FF16-5649-9443-113BBD3EAF50}" type="presOf" srcId="{F1CDB484-E11B-604A-A51E-45E35F31C404}" destId="{324E5B7A-CB9E-0C48-83FA-7194996A107D}" srcOrd="0" destOrd="0" presId="urn:microsoft.com/office/officeart/2005/8/layout/venn2"/>
    <dgm:cxn modelId="{48310F3E-6C51-2B4E-88FA-A3542D12299F}" type="presOf" srcId="{D44F134B-C649-A54B-82A4-6997597967A2}" destId="{72F8A9DD-D923-A44D-8011-C247FC091ABC}" srcOrd="0" destOrd="0" presId="urn:microsoft.com/office/officeart/2005/8/layout/venn2"/>
    <dgm:cxn modelId="{A173DA46-4958-9A47-A4C7-EF3CD81A1DA0}" srcId="{F1CDB484-E11B-604A-A51E-45E35F31C404}" destId="{CBFDE5DC-CE2B-4040-ABB1-3627EE5128A2}" srcOrd="1" destOrd="0" parTransId="{17AE2E09-E669-3D4A-B05C-A656B70D3550}" sibTransId="{3DD84A5B-1623-2F44-9845-5DE4D5961197}"/>
    <dgm:cxn modelId="{A2E93855-B288-CB47-A319-40709CFDE9B0}" type="presOf" srcId="{CBFDE5DC-CE2B-4040-ABB1-3627EE5128A2}" destId="{749D7EA1-7DF3-EC4B-803B-DD27E8235158}" srcOrd="1" destOrd="0" presId="urn:microsoft.com/office/officeart/2005/8/layout/venn2"/>
    <dgm:cxn modelId="{1BEC8A66-5376-8C4A-84FB-B79668B15AD7}" srcId="{F1CDB484-E11B-604A-A51E-45E35F31C404}" destId="{5062B3C5-9BD8-C74F-8CFE-7498DE488EF4}" srcOrd="0" destOrd="0" parTransId="{0BFB8C21-CBA0-5D49-B016-36D89899B0E8}" sibTransId="{06176C97-95B2-9C4B-967F-89B451B9028C}"/>
    <dgm:cxn modelId="{DB7BEF7B-C2C2-C54E-8E33-AF84A69F5E78}" type="presOf" srcId="{5062B3C5-9BD8-C74F-8CFE-7498DE488EF4}" destId="{FD0BB7FB-D84E-0F4B-80AE-43E935DDE834}" srcOrd="0" destOrd="0" presId="urn:microsoft.com/office/officeart/2005/8/layout/venn2"/>
    <dgm:cxn modelId="{7DF02187-DE6F-A74D-98B3-3B7DF7DEA755}" type="presOf" srcId="{D44F134B-C649-A54B-82A4-6997597967A2}" destId="{789CD10D-373D-ED4F-9BB7-5DEE8D5F7D66}" srcOrd="1" destOrd="0" presId="urn:microsoft.com/office/officeart/2005/8/layout/venn2"/>
    <dgm:cxn modelId="{4D8B0298-0F4D-DC4B-86CB-373795ACBE25}" type="presOf" srcId="{5062B3C5-9BD8-C74F-8CFE-7498DE488EF4}" destId="{0446B1D8-5CB0-1E4A-AACA-BC7ECC55C7EA}" srcOrd="1" destOrd="0" presId="urn:microsoft.com/office/officeart/2005/8/layout/venn2"/>
    <dgm:cxn modelId="{96F136B0-E4D1-E64A-A43D-E1044D3BB521}" type="presOf" srcId="{653A5BC2-7892-D145-B2EF-2707863AE5BD}" destId="{65680B90-2275-6142-933F-289C81FDE089}" srcOrd="0" destOrd="0" presId="urn:microsoft.com/office/officeart/2005/8/layout/venn2"/>
    <dgm:cxn modelId="{011F40B3-E4D0-3845-98BF-DF51B01860E6}" srcId="{F1CDB484-E11B-604A-A51E-45E35F31C404}" destId="{D44F134B-C649-A54B-82A4-6997597967A2}" srcOrd="3" destOrd="0" parTransId="{E99F4802-1DC3-1646-BBA6-7D5830B8FC40}" sibTransId="{DB8AAEC5-2ECB-1C40-89EC-6A534A8D793A}"/>
    <dgm:cxn modelId="{40B270C8-D679-A34C-95CA-567085025DDE}" type="presOf" srcId="{CBFDE5DC-CE2B-4040-ABB1-3627EE5128A2}" destId="{A613103F-F44D-3F44-A85A-0333FFB30E8B}" srcOrd="0" destOrd="0" presId="urn:microsoft.com/office/officeart/2005/8/layout/venn2"/>
    <dgm:cxn modelId="{1FB9ACDD-0F9C-404F-9127-C32557E1A6A9}" type="presOf" srcId="{653A5BC2-7892-D145-B2EF-2707863AE5BD}" destId="{3FD9959C-D853-624B-8F12-5892CD271F7A}" srcOrd="1" destOrd="0" presId="urn:microsoft.com/office/officeart/2005/8/layout/venn2"/>
    <dgm:cxn modelId="{DD28FAB8-1C22-984C-83B1-A7B3FDC6D0B9}" type="presParOf" srcId="{324E5B7A-CB9E-0C48-83FA-7194996A107D}" destId="{137F4F5D-45ED-6145-BCC9-04978BC1B13F}" srcOrd="0" destOrd="0" presId="urn:microsoft.com/office/officeart/2005/8/layout/venn2"/>
    <dgm:cxn modelId="{CCF0C0E0-9AC5-E64C-9CE4-DE3A8470226A}" type="presParOf" srcId="{137F4F5D-45ED-6145-BCC9-04978BC1B13F}" destId="{FD0BB7FB-D84E-0F4B-80AE-43E935DDE834}" srcOrd="0" destOrd="0" presId="urn:microsoft.com/office/officeart/2005/8/layout/venn2"/>
    <dgm:cxn modelId="{C1ED5C8A-B125-E746-A3FA-AE6D54B26913}" type="presParOf" srcId="{137F4F5D-45ED-6145-BCC9-04978BC1B13F}" destId="{0446B1D8-5CB0-1E4A-AACA-BC7ECC55C7EA}" srcOrd="1" destOrd="0" presId="urn:microsoft.com/office/officeart/2005/8/layout/venn2"/>
    <dgm:cxn modelId="{1E7A5FF9-C275-B34F-A98B-5ED41F20E72C}" type="presParOf" srcId="{324E5B7A-CB9E-0C48-83FA-7194996A107D}" destId="{14C709B5-6285-114D-A8F6-4B8C5BED9642}" srcOrd="1" destOrd="0" presId="urn:microsoft.com/office/officeart/2005/8/layout/venn2"/>
    <dgm:cxn modelId="{4EC632DE-68ED-6247-9A1C-00E57692A360}" type="presParOf" srcId="{14C709B5-6285-114D-A8F6-4B8C5BED9642}" destId="{A613103F-F44D-3F44-A85A-0333FFB30E8B}" srcOrd="0" destOrd="0" presId="urn:microsoft.com/office/officeart/2005/8/layout/venn2"/>
    <dgm:cxn modelId="{65291E78-043F-884A-A988-98AF3F03C20E}" type="presParOf" srcId="{14C709B5-6285-114D-A8F6-4B8C5BED9642}" destId="{749D7EA1-7DF3-EC4B-803B-DD27E8235158}" srcOrd="1" destOrd="0" presId="urn:microsoft.com/office/officeart/2005/8/layout/venn2"/>
    <dgm:cxn modelId="{7E4670F9-F920-2D45-AD04-BB935A43F580}" type="presParOf" srcId="{324E5B7A-CB9E-0C48-83FA-7194996A107D}" destId="{2E4A1CA9-F1CC-354F-AC08-727A4C707D42}" srcOrd="2" destOrd="0" presId="urn:microsoft.com/office/officeart/2005/8/layout/venn2"/>
    <dgm:cxn modelId="{185B15A1-5CE4-2A47-9412-DBB5D36D2568}" type="presParOf" srcId="{2E4A1CA9-F1CC-354F-AC08-727A4C707D42}" destId="{65680B90-2275-6142-933F-289C81FDE089}" srcOrd="0" destOrd="0" presId="urn:microsoft.com/office/officeart/2005/8/layout/venn2"/>
    <dgm:cxn modelId="{4988FA6F-8086-C743-B279-95D2342758FE}" type="presParOf" srcId="{2E4A1CA9-F1CC-354F-AC08-727A4C707D42}" destId="{3FD9959C-D853-624B-8F12-5892CD271F7A}" srcOrd="1" destOrd="0" presId="urn:microsoft.com/office/officeart/2005/8/layout/venn2"/>
    <dgm:cxn modelId="{104A8ACE-3DC0-DF47-A42B-FCFAF461B946}" type="presParOf" srcId="{324E5B7A-CB9E-0C48-83FA-7194996A107D}" destId="{74EDCB91-4E82-BE4C-BF07-6C302E3AA04E}" srcOrd="3" destOrd="0" presId="urn:microsoft.com/office/officeart/2005/8/layout/venn2"/>
    <dgm:cxn modelId="{AF1823C9-2C43-2D4F-A58E-EE1A64593696}" type="presParOf" srcId="{74EDCB91-4E82-BE4C-BF07-6C302E3AA04E}" destId="{72F8A9DD-D923-A44D-8011-C247FC091ABC}" srcOrd="0" destOrd="0" presId="urn:microsoft.com/office/officeart/2005/8/layout/venn2"/>
    <dgm:cxn modelId="{A9DA2973-B654-D248-8A09-B2616E663DA4}" type="presParOf" srcId="{74EDCB91-4E82-BE4C-BF07-6C302E3AA04E}" destId="{789CD10D-373D-ED4F-9BB7-5DEE8D5F7D66}"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376327-FA90-084C-8176-1422C32A5E83}" type="doc">
      <dgm:prSet loTypeId="urn:microsoft.com/office/officeart/2005/8/layout/hProcess6" loCatId="" qsTypeId="urn:microsoft.com/office/officeart/2005/8/quickstyle/simple1" qsCatId="simple" csTypeId="urn:microsoft.com/office/officeart/2005/8/colors/colorful2" csCatId="colorful" phldr="1"/>
      <dgm:spPr/>
      <dgm:t>
        <a:bodyPr/>
        <a:lstStyle/>
        <a:p>
          <a:endParaRPr lang="en-US"/>
        </a:p>
      </dgm:t>
    </dgm:pt>
    <dgm:pt modelId="{923796D2-5E01-2C43-AA87-8E291A9A2F73}">
      <dgm:prSet phldrT="[Text]"/>
      <dgm:spPr/>
      <dgm:t>
        <a:bodyPr/>
        <a:lstStyle/>
        <a:p>
          <a:r>
            <a:rPr lang="en-US" dirty="0"/>
            <a:t>Stage 1</a:t>
          </a:r>
        </a:p>
      </dgm:t>
    </dgm:pt>
    <dgm:pt modelId="{1021802A-8756-AA4A-939F-F5DC88A10A9F}" type="parTrans" cxnId="{F807F8A7-DF39-7F40-B0C1-96B6B82508FC}">
      <dgm:prSet/>
      <dgm:spPr/>
      <dgm:t>
        <a:bodyPr/>
        <a:lstStyle/>
        <a:p>
          <a:endParaRPr lang="en-US"/>
        </a:p>
      </dgm:t>
    </dgm:pt>
    <dgm:pt modelId="{93C68FBF-B9BD-C84D-BAAA-43AA8B5F6369}" type="sibTrans" cxnId="{F807F8A7-DF39-7F40-B0C1-96B6B82508FC}">
      <dgm:prSet/>
      <dgm:spPr/>
      <dgm:t>
        <a:bodyPr/>
        <a:lstStyle/>
        <a:p>
          <a:endParaRPr lang="en-US"/>
        </a:p>
      </dgm:t>
    </dgm:pt>
    <dgm:pt modelId="{5E353C67-76E3-F545-9D31-78E11026287A}">
      <dgm:prSet phldrT="[Text]"/>
      <dgm:spPr/>
      <dgm:t>
        <a:bodyPr/>
        <a:lstStyle/>
        <a:p>
          <a:r>
            <a:rPr lang="en-GB" dirty="0"/>
            <a:t>Preventing the spread of the virus</a:t>
          </a:r>
          <a:endParaRPr lang="en-US" dirty="0"/>
        </a:p>
      </dgm:t>
    </dgm:pt>
    <dgm:pt modelId="{9B65E975-0837-D54C-8A5B-B1BAD8857F39}" type="parTrans" cxnId="{ADE8A4C9-1DCE-B248-A1BB-ED76B1A69D9C}">
      <dgm:prSet/>
      <dgm:spPr/>
      <dgm:t>
        <a:bodyPr/>
        <a:lstStyle/>
        <a:p>
          <a:endParaRPr lang="en-US"/>
        </a:p>
      </dgm:t>
    </dgm:pt>
    <dgm:pt modelId="{5E02E308-5765-FC45-BFDE-D4A3AF212DA4}" type="sibTrans" cxnId="{ADE8A4C9-1DCE-B248-A1BB-ED76B1A69D9C}">
      <dgm:prSet/>
      <dgm:spPr/>
      <dgm:t>
        <a:bodyPr/>
        <a:lstStyle/>
        <a:p>
          <a:endParaRPr lang="en-US"/>
        </a:p>
      </dgm:t>
    </dgm:pt>
    <dgm:pt modelId="{AEDE6064-8C00-B246-A04E-0E47718BCDEB}">
      <dgm:prSet phldrT="[Text]"/>
      <dgm:spPr/>
      <dgm:t>
        <a:bodyPr/>
        <a:lstStyle/>
        <a:p>
          <a:r>
            <a:rPr lang="en-US" dirty="0"/>
            <a:t>Stage 2</a:t>
          </a:r>
        </a:p>
      </dgm:t>
    </dgm:pt>
    <dgm:pt modelId="{4AE888ED-57BA-264D-AB4A-4D908361381E}" type="parTrans" cxnId="{B5BE7171-32CF-6F4A-9284-0426C86211C2}">
      <dgm:prSet/>
      <dgm:spPr/>
      <dgm:t>
        <a:bodyPr/>
        <a:lstStyle/>
        <a:p>
          <a:endParaRPr lang="en-US"/>
        </a:p>
      </dgm:t>
    </dgm:pt>
    <dgm:pt modelId="{48503D0C-F9B1-9B45-991C-A74377E985C8}" type="sibTrans" cxnId="{B5BE7171-32CF-6F4A-9284-0426C86211C2}">
      <dgm:prSet/>
      <dgm:spPr/>
      <dgm:t>
        <a:bodyPr/>
        <a:lstStyle/>
        <a:p>
          <a:endParaRPr lang="en-US"/>
        </a:p>
      </dgm:t>
    </dgm:pt>
    <dgm:pt modelId="{A48D677E-BA33-654C-96C4-367888144FDB}">
      <dgm:prSet phldrT="[Text]"/>
      <dgm:spPr/>
      <dgm:t>
        <a:bodyPr/>
        <a:lstStyle/>
        <a:p>
          <a:pPr>
            <a:buClr>
              <a:srgbClr val="231F20"/>
            </a:buClr>
            <a:buSzPts val="1100"/>
            <a:buFont typeface="Georgia" panose="02040502050405020303" pitchFamily="18" charset="0"/>
            <a:buChar char="•"/>
          </a:pPr>
          <a:r>
            <a:rPr lang="en-GB" dirty="0"/>
            <a:t>Slowing the spread of the Virus</a:t>
          </a:r>
          <a:endParaRPr lang="en-US" dirty="0"/>
        </a:p>
      </dgm:t>
    </dgm:pt>
    <dgm:pt modelId="{5F12612C-41C2-A745-A780-CC321C969B61}" type="parTrans" cxnId="{3C575250-C0EA-394A-B51C-FE264AA55462}">
      <dgm:prSet/>
      <dgm:spPr/>
      <dgm:t>
        <a:bodyPr/>
        <a:lstStyle/>
        <a:p>
          <a:endParaRPr lang="en-US"/>
        </a:p>
      </dgm:t>
    </dgm:pt>
    <dgm:pt modelId="{FDFB8784-2365-8A4D-B011-8F9E7191226F}" type="sibTrans" cxnId="{3C575250-C0EA-394A-B51C-FE264AA55462}">
      <dgm:prSet/>
      <dgm:spPr/>
      <dgm:t>
        <a:bodyPr/>
        <a:lstStyle/>
        <a:p>
          <a:endParaRPr lang="en-US"/>
        </a:p>
      </dgm:t>
    </dgm:pt>
    <dgm:pt modelId="{983E9AD6-F06F-4B4D-9E79-30A7BF076185}">
      <dgm:prSet phldrT="[Text]"/>
      <dgm:spPr/>
      <dgm:t>
        <a:bodyPr/>
        <a:lstStyle/>
        <a:p>
          <a:r>
            <a:rPr lang="en-US" dirty="0"/>
            <a:t>Stage 3</a:t>
          </a:r>
        </a:p>
      </dgm:t>
    </dgm:pt>
    <dgm:pt modelId="{D8D49016-77A5-1648-A763-AF3D18B023E4}" type="parTrans" cxnId="{207E2C52-52D5-794E-BE6A-40C357070B76}">
      <dgm:prSet/>
      <dgm:spPr/>
      <dgm:t>
        <a:bodyPr/>
        <a:lstStyle/>
        <a:p>
          <a:endParaRPr lang="en-US"/>
        </a:p>
      </dgm:t>
    </dgm:pt>
    <dgm:pt modelId="{83378E1A-21FD-7249-8248-0729A4E4C1F3}" type="sibTrans" cxnId="{207E2C52-52D5-794E-BE6A-40C357070B76}">
      <dgm:prSet/>
      <dgm:spPr/>
      <dgm:t>
        <a:bodyPr/>
        <a:lstStyle/>
        <a:p>
          <a:endParaRPr lang="en-US"/>
        </a:p>
      </dgm:t>
    </dgm:pt>
    <dgm:pt modelId="{6CFB33DC-BE59-3E42-A073-40FE78F24534}">
      <dgm:prSet phldrT="[Text]"/>
      <dgm:spPr/>
      <dgm:t>
        <a:bodyPr/>
        <a:lstStyle/>
        <a:p>
          <a:r>
            <a:rPr lang="en-GB" dirty="0"/>
            <a:t>Managing  the Spread of the Virus</a:t>
          </a:r>
          <a:endParaRPr lang="en-US" dirty="0"/>
        </a:p>
      </dgm:t>
    </dgm:pt>
    <dgm:pt modelId="{852AE50E-944C-774A-B151-B272160150AC}" type="parTrans" cxnId="{A43B7C39-A63E-734B-8FED-AFFFE661C496}">
      <dgm:prSet/>
      <dgm:spPr/>
      <dgm:t>
        <a:bodyPr/>
        <a:lstStyle/>
        <a:p>
          <a:endParaRPr lang="en-US"/>
        </a:p>
      </dgm:t>
    </dgm:pt>
    <dgm:pt modelId="{C35F65F6-FBC4-094F-935B-A34DC797CF5D}" type="sibTrans" cxnId="{A43B7C39-A63E-734B-8FED-AFFFE661C496}">
      <dgm:prSet/>
      <dgm:spPr/>
      <dgm:t>
        <a:bodyPr/>
        <a:lstStyle/>
        <a:p>
          <a:endParaRPr lang="en-US"/>
        </a:p>
      </dgm:t>
    </dgm:pt>
    <dgm:pt modelId="{675A1F5A-5E80-AB44-8E3E-3DFA7BE2BA23}">
      <dgm:prSet phldrT="[Text]"/>
      <dgm:spPr/>
      <dgm:t>
        <a:bodyPr/>
        <a:lstStyle/>
        <a:p>
          <a:r>
            <a:rPr lang="en-US" dirty="0"/>
            <a:t>Stage 4</a:t>
          </a:r>
        </a:p>
      </dgm:t>
    </dgm:pt>
    <dgm:pt modelId="{FBC25676-079F-BE43-BAA9-B32DB70BCA35}" type="parTrans" cxnId="{2888CDAB-85A6-A749-8DF4-D01BA120B4EA}">
      <dgm:prSet/>
      <dgm:spPr/>
      <dgm:t>
        <a:bodyPr/>
        <a:lstStyle/>
        <a:p>
          <a:endParaRPr lang="en-US"/>
        </a:p>
      </dgm:t>
    </dgm:pt>
    <dgm:pt modelId="{EFB571F2-1719-9544-8EC0-A7C91457C148}" type="sibTrans" cxnId="{2888CDAB-85A6-A749-8DF4-D01BA120B4EA}">
      <dgm:prSet/>
      <dgm:spPr/>
      <dgm:t>
        <a:bodyPr/>
        <a:lstStyle/>
        <a:p>
          <a:endParaRPr lang="en-US"/>
        </a:p>
      </dgm:t>
    </dgm:pt>
    <dgm:pt modelId="{67211588-1710-4F48-B293-BCF171A7D1BE}">
      <dgm:prSet phldrT="[Text]"/>
      <dgm:spPr/>
      <dgm:t>
        <a:bodyPr/>
        <a:lstStyle/>
        <a:p>
          <a:r>
            <a:rPr lang="en-GB"/>
            <a:t>The Gradual Lifting of Restrictions and Adaptation</a:t>
          </a:r>
          <a:endParaRPr lang="en-US" dirty="0"/>
        </a:p>
      </dgm:t>
    </dgm:pt>
    <dgm:pt modelId="{0525CB8C-0E1E-0A47-B4D6-16807E872D91}" type="parTrans" cxnId="{1B68806C-082C-044B-ABF3-94AE26E319F8}">
      <dgm:prSet/>
      <dgm:spPr/>
      <dgm:t>
        <a:bodyPr/>
        <a:lstStyle/>
        <a:p>
          <a:endParaRPr lang="en-US"/>
        </a:p>
      </dgm:t>
    </dgm:pt>
    <dgm:pt modelId="{6316C720-CBBF-B445-882B-B150FEC1B0D9}" type="sibTrans" cxnId="{1B68806C-082C-044B-ABF3-94AE26E319F8}">
      <dgm:prSet/>
      <dgm:spPr/>
      <dgm:t>
        <a:bodyPr/>
        <a:lstStyle/>
        <a:p>
          <a:endParaRPr lang="en-US"/>
        </a:p>
      </dgm:t>
    </dgm:pt>
    <dgm:pt modelId="{7ED84F3B-279C-7E40-9AA1-00233E59A34B}" type="pres">
      <dgm:prSet presAssocID="{9B376327-FA90-084C-8176-1422C32A5E83}" presName="theList" presStyleCnt="0">
        <dgm:presLayoutVars>
          <dgm:dir/>
          <dgm:animLvl val="lvl"/>
          <dgm:resizeHandles val="exact"/>
        </dgm:presLayoutVars>
      </dgm:prSet>
      <dgm:spPr/>
    </dgm:pt>
    <dgm:pt modelId="{38DB3C65-D6AE-AF4A-828E-89A8FC441299}" type="pres">
      <dgm:prSet presAssocID="{923796D2-5E01-2C43-AA87-8E291A9A2F73}" presName="compNode" presStyleCnt="0"/>
      <dgm:spPr/>
    </dgm:pt>
    <dgm:pt modelId="{AC989C46-679F-2941-9610-4E8A9D7C1229}" type="pres">
      <dgm:prSet presAssocID="{923796D2-5E01-2C43-AA87-8E291A9A2F73}" presName="noGeometry" presStyleCnt="0"/>
      <dgm:spPr/>
    </dgm:pt>
    <dgm:pt modelId="{D374CB9A-52DE-8A46-A753-D11BB16ABB6D}" type="pres">
      <dgm:prSet presAssocID="{923796D2-5E01-2C43-AA87-8E291A9A2F73}" presName="childTextVisible" presStyleLbl="bgAccFollowNode1" presStyleIdx="0" presStyleCnt="4">
        <dgm:presLayoutVars>
          <dgm:bulletEnabled val="1"/>
        </dgm:presLayoutVars>
      </dgm:prSet>
      <dgm:spPr/>
    </dgm:pt>
    <dgm:pt modelId="{51E44226-B656-AF41-8115-06CFB173F311}" type="pres">
      <dgm:prSet presAssocID="{923796D2-5E01-2C43-AA87-8E291A9A2F73}" presName="childTextHidden" presStyleLbl="bgAccFollowNode1" presStyleIdx="0" presStyleCnt="4"/>
      <dgm:spPr/>
    </dgm:pt>
    <dgm:pt modelId="{A90800AD-C1C8-F94E-9FA3-C21DA768B584}" type="pres">
      <dgm:prSet presAssocID="{923796D2-5E01-2C43-AA87-8E291A9A2F73}" presName="parentText" presStyleLbl="node1" presStyleIdx="0" presStyleCnt="4">
        <dgm:presLayoutVars>
          <dgm:chMax val="1"/>
          <dgm:bulletEnabled val="1"/>
        </dgm:presLayoutVars>
      </dgm:prSet>
      <dgm:spPr/>
    </dgm:pt>
    <dgm:pt modelId="{A712E59A-33A2-D643-8CC7-53E7C804EED5}" type="pres">
      <dgm:prSet presAssocID="{923796D2-5E01-2C43-AA87-8E291A9A2F73}" presName="aSpace" presStyleCnt="0"/>
      <dgm:spPr/>
    </dgm:pt>
    <dgm:pt modelId="{56267DE4-6EBB-A249-9835-21BB2B50635A}" type="pres">
      <dgm:prSet presAssocID="{AEDE6064-8C00-B246-A04E-0E47718BCDEB}" presName="compNode" presStyleCnt="0"/>
      <dgm:spPr/>
    </dgm:pt>
    <dgm:pt modelId="{5CAA17ED-78A2-574E-AF53-9DDA6FA8BA30}" type="pres">
      <dgm:prSet presAssocID="{AEDE6064-8C00-B246-A04E-0E47718BCDEB}" presName="noGeometry" presStyleCnt="0"/>
      <dgm:spPr/>
    </dgm:pt>
    <dgm:pt modelId="{E7881A60-1975-8C4C-84E7-F90A2F0D3086}" type="pres">
      <dgm:prSet presAssocID="{AEDE6064-8C00-B246-A04E-0E47718BCDEB}" presName="childTextVisible" presStyleLbl="bgAccFollowNode1" presStyleIdx="1" presStyleCnt="4">
        <dgm:presLayoutVars>
          <dgm:bulletEnabled val="1"/>
        </dgm:presLayoutVars>
      </dgm:prSet>
      <dgm:spPr/>
    </dgm:pt>
    <dgm:pt modelId="{D82B4D3A-95B0-8D46-9054-D792718E9415}" type="pres">
      <dgm:prSet presAssocID="{AEDE6064-8C00-B246-A04E-0E47718BCDEB}" presName="childTextHidden" presStyleLbl="bgAccFollowNode1" presStyleIdx="1" presStyleCnt="4"/>
      <dgm:spPr/>
    </dgm:pt>
    <dgm:pt modelId="{DA98F258-BEB5-5D45-9749-437130BCABA4}" type="pres">
      <dgm:prSet presAssocID="{AEDE6064-8C00-B246-A04E-0E47718BCDEB}" presName="parentText" presStyleLbl="node1" presStyleIdx="1" presStyleCnt="4">
        <dgm:presLayoutVars>
          <dgm:chMax val="1"/>
          <dgm:bulletEnabled val="1"/>
        </dgm:presLayoutVars>
      </dgm:prSet>
      <dgm:spPr/>
    </dgm:pt>
    <dgm:pt modelId="{DA798797-CE2B-1942-9FB0-16541C3E499E}" type="pres">
      <dgm:prSet presAssocID="{AEDE6064-8C00-B246-A04E-0E47718BCDEB}" presName="aSpace" presStyleCnt="0"/>
      <dgm:spPr/>
    </dgm:pt>
    <dgm:pt modelId="{411081B4-B04E-0547-A94C-99B4DCFA742A}" type="pres">
      <dgm:prSet presAssocID="{983E9AD6-F06F-4B4D-9E79-30A7BF076185}" presName="compNode" presStyleCnt="0"/>
      <dgm:spPr/>
    </dgm:pt>
    <dgm:pt modelId="{B5230354-5ACB-464A-91D5-FB19F047F2E4}" type="pres">
      <dgm:prSet presAssocID="{983E9AD6-F06F-4B4D-9E79-30A7BF076185}" presName="noGeometry" presStyleCnt="0"/>
      <dgm:spPr/>
    </dgm:pt>
    <dgm:pt modelId="{A9FB2729-3EF0-3640-9333-1252A6F930CB}" type="pres">
      <dgm:prSet presAssocID="{983E9AD6-F06F-4B4D-9E79-30A7BF076185}" presName="childTextVisible" presStyleLbl="bgAccFollowNode1" presStyleIdx="2" presStyleCnt="4">
        <dgm:presLayoutVars>
          <dgm:bulletEnabled val="1"/>
        </dgm:presLayoutVars>
      </dgm:prSet>
      <dgm:spPr/>
    </dgm:pt>
    <dgm:pt modelId="{1D6AA87C-36D7-5246-BF12-A44CC4BB3750}" type="pres">
      <dgm:prSet presAssocID="{983E9AD6-F06F-4B4D-9E79-30A7BF076185}" presName="childTextHidden" presStyleLbl="bgAccFollowNode1" presStyleIdx="2" presStyleCnt="4"/>
      <dgm:spPr/>
    </dgm:pt>
    <dgm:pt modelId="{7A1C5C3F-4E80-A14E-AED2-743393E5831D}" type="pres">
      <dgm:prSet presAssocID="{983E9AD6-F06F-4B4D-9E79-30A7BF076185}" presName="parentText" presStyleLbl="node1" presStyleIdx="2" presStyleCnt="4">
        <dgm:presLayoutVars>
          <dgm:chMax val="1"/>
          <dgm:bulletEnabled val="1"/>
        </dgm:presLayoutVars>
      </dgm:prSet>
      <dgm:spPr/>
    </dgm:pt>
    <dgm:pt modelId="{253AFEAE-3831-9844-A586-234EBA4B1E6F}" type="pres">
      <dgm:prSet presAssocID="{983E9AD6-F06F-4B4D-9E79-30A7BF076185}" presName="aSpace" presStyleCnt="0"/>
      <dgm:spPr/>
    </dgm:pt>
    <dgm:pt modelId="{F273ABCB-CA73-8043-9F5D-47B280C043B2}" type="pres">
      <dgm:prSet presAssocID="{675A1F5A-5E80-AB44-8E3E-3DFA7BE2BA23}" presName="compNode" presStyleCnt="0"/>
      <dgm:spPr/>
    </dgm:pt>
    <dgm:pt modelId="{7C6F7D27-05C6-A14F-AA57-16D6CBAA2233}" type="pres">
      <dgm:prSet presAssocID="{675A1F5A-5E80-AB44-8E3E-3DFA7BE2BA23}" presName="noGeometry" presStyleCnt="0"/>
      <dgm:spPr/>
    </dgm:pt>
    <dgm:pt modelId="{A7A8A454-7B49-8C42-8BCF-FB8ED4858FA0}" type="pres">
      <dgm:prSet presAssocID="{675A1F5A-5E80-AB44-8E3E-3DFA7BE2BA23}" presName="childTextVisible" presStyleLbl="bgAccFollowNode1" presStyleIdx="3" presStyleCnt="4">
        <dgm:presLayoutVars>
          <dgm:bulletEnabled val="1"/>
        </dgm:presLayoutVars>
      </dgm:prSet>
      <dgm:spPr/>
    </dgm:pt>
    <dgm:pt modelId="{F32CA01A-66C1-7244-B251-0A3A0EF12179}" type="pres">
      <dgm:prSet presAssocID="{675A1F5A-5E80-AB44-8E3E-3DFA7BE2BA23}" presName="childTextHidden" presStyleLbl="bgAccFollowNode1" presStyleIdx="3" presStyleCnt="4"/>
      <dgm:spPr/>
    </dgm:pt>
    <dgm:pt modelId="{A49DE43F-82E3-8442-8ECB-57B0AECF3260}" type="pres">
      <dgm:prSet presAssocID="{675A1F5A-5E80-AB44-8E3E-3DFA7BE2BA23}" presName="parentText" presStyleLbl="node1" presStyleIdx="3" presStyleCnt="4">
        <dgm:presLayoutVars>
          <dgm:chMax val="1"/>
          <dgm:bulletEnabled val="1"/>
        </dgm:presLayoutVars>
      </dgm:prSet>
      <dgm:spPr/>
    </dgm:pt>
  </dgm:ptLst>
  <dgm:cxnLst>
    <dgm:cxn modelId="{E483B503-E11F-6F4C-8CE3-CD52EFA46E9F}" type="presOf" srcId="{5E353C67-76E3-F545-9D31-78E11026287A}" destId="{D374CB9A-52DE-8A46-A753-D11BB16ABB6D}" srcOrd="0" destOrd="0" presId="urn:microsoft.com/office/officeart/2005/8/layout/hProcess6"/>
    <dgm:cxn modelId="{0A4A8521-C994-2547-BD02-90D73DB0D820}" type="presOf" srcId="{983E9AD6-F06F-4B4D-9E79-30A7BF076185}" destId="{7A1C5C3F-4E80-A14E-AED2-743393E5831D}" srcOrd="0" destOrd="0" presId="urn:microsoft.com/office/officeart/2005/8/layout/hProcess6"/>
    <dgm:cxn modelId="{F20D8123-313B-9A4C-A0AF-A1D4143E386C}" type="presOf" srcId="{67211588-1710-4F48-B293-BCF171A7D1BE}" destId="{A7A8A454-7B49-8C42-8BCF-FB8ED4858FA0}" srcOrd="0" destOrd="0" presId="urn:microsoft.com/office/officeart/2005/8/layout/hProcess6"/>
    <dgm:cxn modelId="{A43B7C39-A63E-734B-8FED-AFFFE661C496}" srcId="{983E9AD6-F06F-4B4D-9E79-30A7BF076185}" destId="{6CFB33DC-BE59-3E42-A073-40FE78F24534}" srcOrd="0" destOrd="0" parTransId="{852AE50E-944C-774A-B151-B272160150AC}" sibTransId="{C35F65F6-FBC4-094F-935B-A34DC797CF5D}"/>
    <dgm:cxn modelId="{3C575250-C0EA-394A-B51C-FE264AA55462}" srcId="{AEDE6064-8C00-B246-A04E-0E47718BCDEB}" destId="{A48D677E-BA33-654C-96C4-367888144FDB}" srcOrd="0" destOrd="0" parTransId="{5F12612C-41C2-A745-A780-CC321C969B61}" sibTransId="{FDFB8784-2365-8A4D-B011-8F9E7191226F}"/>
    <dgm:cxn modelId="{207E2C52-52D5-794E-BE6A-40C357070B76}" srcId="{9B376327-FA90-084C-8176-1422C32A5E83}" destId="{983E9AD6-F06F-4B4D-9E79-30A7BF076185}" srcOrd="2" destOrd="0" parTransId="{D8D49016-77A5-1648-A763-AF3D18B023E4}" sibTransId="{83378E1A-21FD-7249-8248-0729A4E4C1F3}"/>
    <dgm:cxn modelId="{FA3FFB61-4E10-ED4E-9BB6-214FEF424787}" type="presOf" srcId="{9B376327-FA90-084C-8176-1422C32A5E83}" destId="{7ED84F3B-279C-7E40-9AA1-00233E59A34B}" srcOrd="0" destOrd="0" presId="urn:microsoft.com/office/officeart/2005/8/layout/hProcess6"/>
    <dgm:cxn modelId="{1B68806C-082C-044B-ABF3-94AE26E319F8}" srcId="{675A1F5A-5E80-AB44-8E3E-3DFA7BE2BA23}" destId="{67211588-1710-4F48-B293-BCF171A7D1BE}" srcOrd="0" destOrd="0" parTransId="{0525CB8C-0E1E-0A47-B4D6-16807E872D91}" sibTransId="{6316C720-CBBF-B445-882B-B150FEC1B0D9}"/>
    <dgm:cxn modelId="{B5BE7171-32CF-6F4A-9284-0426C86211C2}" srcId="{9B376327-FA90-084C-8176-1422C32A5E83}" destId="{AEDE6064-8C00-B246-A04E-0E47718BCDEB}" srcOrd="1" destOrd="0" parTransId="{4AE888ED-57BA-264D-AB4A-4D908361381E}" sibTransId="{48503D0C-F9B1-9B45-991C-A74377E985C8}"/>
    <dgm:cxn modelId="{F22E9D78-9C1A-0B4B-8CD2-191EBD0ED2B7}" type="presOf" srcId="{6CFB33DC-BE59-3E42-A073-40FE78F24534}" destId="{A9FB2729-3EF0-3640-9333-1252A6F930CB}" srcOrd="0" destOrd="0" presId="urn:microsoft.com/office/officeart/2005/8/layout/hProcess6"/>
    <dgm:cxn modelId="{B55EA08C-251C-AB46-B5DF-172D8B76BD29}" type="presOf" srcId="{923796D2-5E01-2C43-AA87-8E291A9A2F73}" destId="{A90800AD-C1C8-F94E-9FA3-C21DA768B584}" srcOrd="0" destOrd="0" presId="urn:microsoft.com/office/officeart/2005/8/layout/hProcess6"/>
    <dgm:cxn modelId="{0BB2D5A6-D5D1-4D40-BE09-3C104B4C869E}" type="presOf" srcId="{5E353C67-76E3-F545-9D31-78E11026287A}" destId="{51E44226-B656-AF41-8115-06CFB173F311}" srcOrd="1" destOrd="0" presId="urn:microsoft.com/office/officeart/2005/8/layout/hProcess6"/>
    <dgm:cxn modelId="{163265A7-4484-B642-88D9-23FC62953B9C}" type="presOf" srcId="{A48D677E-BA33-654C-96C4-367888144FDB}" destId="{E7881A60-1975-8C4C-84E7-F90A2F0D3086}" srcOrd="0" destOrd="0" presId="urn:microsoft.com/office/officeart/2005/8/layout/hProcess6"/>
    <dgm:cxn modelId="{F807F8A7-DF39-7F40-B0C1-96B6B82508FC}" srcId="{9B376327-FA90-084C-8176-1422C32A5E83}" destId="{923796D2-5E01-2C43-AA87-8E291A9A2F73}" srcOrd="0" destOrd="0" parTransId="{1021802A-8756-AA4A-939F-F5DC88A10A9F}" sibTransId="{93C68FBF-B9BD-C84D-BAAA-43AA8B5F6369}"/>
    <dgm:cxn modelId="{2888CDAB-85A6-A749-8DF4-D01BA120B4EA}" srcId="{9B376327-FA90-084C-8176-1422C32A5E83}" destId="{675A1F5A-5E80-AB44-8E3E-3DFA7BE2BA23}" srcOrd="3" destOrd="0" parTransId="{FBC25676-079F-BE43-BAA9-B32DB70BCA35}" sibTransId="{EFB571F2-1719-9544-8EC0-A7C91457C148}"/>
    <dgm:cxn modelId="{3C4D08B5-2A9B-6244-AD9D-8ED5AEAC5D99}" type="presOf" srcId="{67211588-1710-4F48-B293-BCF171A7D1BE}" destId="{F32CA01A-66C1-7244-B251-0A3A0EF12179}" srcOrd="1" destOrd="0" presId="urn:microsoft.com/office/officeart/2005/8/layout/hProcess6"/>
    <dgm:cxn modelId="{ADE8A4C9-1DCE-B248-A1BB-ED76B1A69D9C}" srcId="{923796D2-5E01-2C43-AA87-8E291A9A2F73}" destId="{5E353C67-76E3-F545-9D31-78E11026287A}" srcOrd="0" destOrd="0" parTransId="{9B65E975-0837-D54C-8A5B-B1BAD8857F39}" sibTransId="{5E02E308-5765-FC45-BFDE-D4A3AF212DA4}"/>
    <dgm:cxn modelId="{321D8DD1-108E-B449-9526-46373F009485}" type="presOf" srcId="{675A1F5A-5E80-AB44-8E3E-3DFA7BE2BA23}" destId="{A49DE43F-82E3-8442-8ECB-57B0AECF3260}" srcOrd="0" destOrd="0" presId="urn:microsoft.com/office/officeart/2005/8/layout/hProcess6"/>
    <dgm:cxn modelId="{AAB241D7-623D-A544-9A4F-05C04E015152}" type="presOf" srcId="{A48D677E-BA33-654C-96C4-367888144FDB}" destId="{D82B4D3A-95B0-8D46-9054-D792718E9415}" srcOrd="1" destOrd="0" presId="urn:microsoft.com/office/officeart/2005/8/layout/hProcess6"/>
    <dgm:cxn modelId="{61D0B9E1-4678-4C45-B0EA-32E841AB2330}" type="presOf" srcId="{6CFB33DC-BE59-3E42-A073-40FE78F24534}" destId="{1D6AA87C-36D7-5246-BF12-A44CC4BB3750}" srcOrd="1" destOrd="0" presId="urn:microsoft.com/office/officeart/2005/8/layout/hProcess6"/>
    <dgm:cxn modelId="{3F17D2E5-3DA3-5148-9A34-BC4A17ECAEC5}" type="presOf" srcId="{AEDE6064-8C00-B246-A04E-0E47718BCDEB}" destId="{DA98F258-BEB5-5D45-9749-437130BCABA4}" srcOrd="0" destOrd="0" presId="urn:microsoft.com/office/officeart/2005/8/layout/hProcess6"/>
    <dgm:cxn modelId="{BE30C20E-4CFF-B947-99A1-CBE6478C4EB5}" type="presParOf" srcId="{7ED84F3B-279C-7E40-9AA1-00233E59A34B}" destId="{38DB3C65-D6AE-AF4A-828E-89A8FC441299}" srcOrd="0" destOrd="0" presId="urn:microsoft.com/office/officeart/2005/8/layout/hProcess6"/>
    <dgm:cxn modelId="{89F2FF33-3B3D-0144-93CE-A20A95C4907A}" type="presParOf" srcId="{38DB3C65-D6AE-AF4A-828E-89A8FC441299}" destId="{AC989C46-679F-2941-9610-4E8A9D7C1229}" srcOrd="0" destOrd="0" presId="urn:microsoft.com/office/officeart/2005/8/layout/hProcess6"/>
    <dgm:cxn modelId="{F03515B2-93C4-3949-B785-F5373F35D83B}" type="presParOf" srcId="{38DB3C65-D6AE-AF4A-828E-89A8FC441299}" destId="{D374CB9A-52DE-8A46-A753-D11BB16ABB6D}" srcOrd="1" destOrd="0" presId="urn:microsoft.com/office/officeart/2005/8/layout/hProcess6"/>
    <dgm:cxn modelId="{121DCAB5-1572-3542-8131-773C15EAFB77}" type="presParOf" srcId="{38DB3C65-D6AE-AF4A-828E-89A8FC441299}" destId="{51E44226-B656-AF41-8115-06CFB173F311}" srcOrd="2" destOrd="0" presId="urn:microsoft.com/office/officeart/2005/8/layout/hProcess6"/>
    <dgm:cxn modelId="{B069F097-5569-9B49-9E26-D4F3FB893844}" type="presParOf" srcId="{38DB3C65-D6AE-AF4A-828E-89A8FC441299}" destId="{A90800AD-C1C8-F94E-9FA3-C21DA768B584}" srcOrd="3" destOrd="0" presId="urn:microsoft.com/office/officeart/2005/8/layout/hProcess6"/>
    <dgm:cxn modelId="{D9882439-5015-A141-B7A4-0F16C8ECED6A}" type="presParOf" srcId="{7ED84F3B-279C-7E40-9AA1-00233E59A34B}" destId="{A712E59A-33A2-D643-8CC7-53E7C804EED5}" srcOrd="1" destOrd="0" presId="urn:microsoft.com/office/officeart/2005/8/layout/hProcess6"/>
    <dgm:cxn modelId="{3BA4DB44-B34B-D249-989F-D904D6D6DBFB}" type="presParOf" srcId="{7ED84F3B-279C-7E40-9AA1-00233E59A34B}" destId="{56267DE4-6EBB-A249-9835-21BB2B50635A}" srcOrd="2" destOrd="0" presId="urn:microsoft.com/office/officeart/2005/8/layout/hProcess6"/>
    <dgm:cxn modelId="{5E128305-86E8-1D46-ABE7-B3AE624DA6A8}" type="presParOf" srcId="{56267DE4-6EBB-A249-9835-21BB2B50635A}" destId="{5CAA17ED-78A2-574E-AF53-9DDA6FA8BA30}" srcOrd="0" destOrd="0" presId="urn:microsoft.com/office/officeart/2005/8/layout/hProcess6"/>
    <dgm:cxn modelId="{8A2ADAED-EE70-1245-945E-F8AD40A5C794}" type="presParOf" srcId="{56267DE4-6EBB-A249-9835-21BB2B50635A}" destId="{E7881A60-1975-8C4C-84E7-F90A2F0D3086}" srcOrd="1" destOrd="0" presId="urn:microsoft.com/office/officeart/2005/8/layout/hProcess6"/>
    <dgm:cxn modelId="{BB5ABD51-F700-7D4E-827B-6FDA2F50A0EF}" type="presParOf" srcId="{56267DE4-6EBB-A249-9835-21BB2B50635A}" destId="{D82B4D3A-95B0-8D46-9054-D792718E9415}" srcOrd="2" destOrd="0" presId="urn:microsoft.com/office/officeart/2005/8/layout/hProcess6"/>
    <dgm:cxn modelId="{9C395BE1-D80E-AD49-8F3C-D7E55BB5C16A}" type="presParOf" srcId="{56267DE4-6EBB-A249-9835-21BB2B50635A}" destId="{DA98F258-BEB5-5D45-9749-437130BCABA4}" srcOrd="3" destOrd="0" presId="urn:microsoft.com/office/officeart/2005/8/layout/hProcess6"/>
    <dgm:cxn modelId="{B5118B8D-7BC9-7D4F-A2A5-4B24291C33D4}" type="presParOf" srcId="{7ED84F3B-279C-7E40-9AA1-00233E59A34B}" destId="{DA798797-CE2B-1942-9FB0-16541C3E499E}" srcOrd="3" destOrd="0" presId="urn:microsoft.com/office/officeart/2005/8/layout/hProcess6"/>
    <dgm:cxn modelId="{6BD733C2-AD7E-9542-B049-A9A7898652E0}" type="presParOf" srcId="{7ED84F3B-279C-7E40-9AA1-00233E59A34B}" destId="{411081B4-B04E-0547-A94C-99B4DCFA742A}" srcOrd="4" destOrd="0" presId="urn:microsoft.com/office/officeart/2005/8/layout/hProcess6"/>
    <dgm:cxn modelId="{EBB7CA33-2B49-1E4A-8019-7AC6C707C21F}" type="presParOf" srcId="{411081B4-B04E-0547-A94C-99B4DCFA742A}" destId="{B5230354-5ACB-464A-91D5-FB19F047F2E4}" srcOrd="0" destOrd="0" presId="urn:microsoft.com/office/officeart/2005/8/layout/hProcess6"/>
    <dgm:cxn modelId="{B57C65CC-B069-C24C-AB6D-5DEBFB3A7848}" type="presParOf" srcId="{411081B4-B04E-0547-A94C-99B4DCFA742A}" destId="{A9FB2729-3EF0-3640-9333-1252A6F930CB}" srcOrd="1" destOrd="0" presId="urn:microsoft.com/office/officeart/2005/8/layout/hProcess6"/>
    <dgm:cxn modelId="{095E9561-1A33-864E-8E93-0180964D2AD1}" type="presParOf" srcId="{411081B4-B04E-0547-A94C-99B4DCFA742A}" destId="{1D6AA87C-36D7-5246-BF12-A44CC4BB3750}" srcOrd="2" destOrd="0" presId="urn:microsoft.com/office/officeart/2005/8/layout/hProcess6"/>
    <dgm:cxn modelId="{3B2F4EC2-765D-BF44-9E31-D591270588D9}" type="presParOf" srcId="{411081B4-B04E-0547-A94C-99B4DCFA742A}" destId="{7A1C5C3F-4E80-A14E-AED2-743393E5831D}" srcOrd="3" destOrd="0" presId="urn:microsoft.com/office/officeart/2005/8/layout/hProcess6"/>
    <dgm:cxn modelId="{811E0FAE-013E-0E47-8C55-6CCBAD229C0B}" type="presParOf" srcId="{7ED84F3B-279C-7E40-9AA1-00233E59A34B}" destId="{253AFEAE-3831-9844-A586-234EBA4B1E6F}" srcOrd="5" destOrd="0" presId="urn:microsoft.com/office/officeart/2005/8/layout/hProcess6"/>
    <dgm:cxn modelId="{032F0B75-A6FC-9D4A-9A0B-C28923A4DFF6}" type="presParOf" srcId="{7ED84F3B-279C-7E40-9AA1-00233E59A34B}" destId="{F273ABCB-CA73-8043-9F5D-47B280C043B2}" srcOrd="6" destOrd="0" presId="urn:microsoft.com/office/officeart/2005/8/layout/hProcess6"/>
    <dgm:cxn modelId="{CF05F41C-4100-D64D-8617-63D2893A2504}" type="presParOf" srcId="{F273ABCB-CA73-8043-9F5D-47B280C043B2}" destId="{7C6F7D27-05C6-A14F-AA57-16D6CBAA2233}" srcOrd="0" destOrd="0" presId="urn:microsoft.com/office/officeart/2005/8/layout/hProcess6"/>
    <dgm:cxn modelId="{3A9D31DD-DA7C-B440-9C47-FA8D6F35A210}" type="presParOf" srcId="{F273ABCB-CA73-8043-9F5D-47B280C043B2}" destId="{A7A8A454-7B49-8C42-8BCF-FB8ED4858FA0}" srcOrd="1" destOrd="0" presId="urn:microsoft.com/office/officeart/2005/8/layout/hProcess6"/>
    <dgm:cxn modelId="{8443A714-C464-FE46-849C-AB1AE602C120}" type="presParOf" srcId="{F273ABCB-CA73-8043-9F5D-47B280C043B2}" destId="{F32CA01A-66C1-7244-B251-0A3A0EF12179}" srcOrd="2" destOrd="0" presId="urn:microsoft.com/office/officeart/2005/8/layout/hProcess6"/>
    <dgm:cxn modelId="{5BE9DE2E-8BF1-534F-A561-1975594BABC3}" type="presParOf" srcId="{F273ABCB-CA73-8043-9F5D-47B280C043B2}" destId="{A49DE43F-82E3-8442-8ECB-57B0AECF3260}"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A1B884-281D-2F40-ADD3-E13D646F78E9}" type="doc">
      <dgm:prSet loTypeId="urn:microsoft.com/office/officeart/2005/8/layout/process4" loCatId="" qsTypeId="urn:microsoft.com/office/officeart/2005/8/quickstyle/simple1" qsCatId="simple" csTypeId="urn:microsoft.com/office/officeart/2005/8/colors/colorful2" csCatId="colorful" phldr="1"/>
      <dgm:spPr/>
      <dgm:t>
        <a:bodyPr/>
        <a:lstStyle/>
        <a:p>
          <a:endParaRPr lang="en-US"/>
        </a:p>
      </dgm:t>
    </dgm:pt>
    <dgm:pt modelId="{EFB57DF7-7060-A64F-A991-45F61F6C84BA}">
      <dgm:prSet phldrT="[Text]" custT="1"/>
      <dgm:spPr/>
      <dgm:t>
        <a:bodyPr/>
        <a:lstStyle/>
        <a:p>
          <a:r>
            <a:rPr lang="en-US" sz="2000" dirty="0"/>
            <a:t>Stage 1</a:t>
          </a:r>
        </a:p>
      </dgm:t>
    </dgm:pt>
    <dgm:pt modelId="{8BF69734-CD28-E249-9B13-B9B7AA171332}" type="parTrans" cxnId="{BA33612C-582E-6D46-96E5-EDC118D63237}">
      <dgm:prSet/>
      <dgm:spPr/>
      <dgm:t>
        <a:bodyPr/>
        <a:lstStyle/>
        <a:p>
          <a:endParaRPr lang="en-US" sz="1600"/>
        </a:p>
      </dgm:t>
    </dgm:pt>
    <dgm:pt modelId="{C903401E-8FF4-5142-B117-1D83FDD4BAC4}" type="sibTrans" cxnId="{BA33612C-582E-6D46-96E5-EDC118D63237}">
      <dgm:prSet/>
      <dgm:spPr/>
      <dgm:t>
        <a:bodyPr/>
        <a:lstStyle/>
        <a:p>
          <a:endParaRPr lang="en-US" sz="1600"/>
        </a:p>
      </dgm:t>
    </dgm:pt>
    <dgm:pt modelId="{393613C6-F944-E94F-A45A-ED075C879187}">
      <dgm:prSet phldrT="[Text]" custT="1"/>
      <dgm:spPr/>
      <dgm:t>
        <a:bodyPr/>
        <a:lstStyle/>
        <a:p>
          <a:pPr>
            <a:buNone/>
          </a:pPr>
          <a:r>
            <a:rPr lang="en-GB" sz="1000" dirty="0"/>
            <a:t> Started from 27 April 2020 and restrictions to support physical distancing were gradually lifted</a:t>
          </a:r>
          <a:endParaRPr lang="en-US" sz="1000" dirty="0"/>
        </a:p>
      </dgm:t>
    </dgm:pt>
    <dgm:pt modelId="{A5C51677-79A5-B448-B616-B0AFD5644E00}" type="parTrans" cxnId="{333E9F4A-DD6F-A044-A3EA-7D456BAE1255}">
      <dgm:prSet/>
      <dgm:spPr/>
      <dgm:t>
        <a:bodyPr/>
        <a:lstStyle/>
        <a:p>
          <a:endParaRPr lang="en-US" sz="1600"/>
        </a:p>
      </dgm:t>
    </dgm:pt>
    <dgm:pt modelId="{6803041E-4597-7249-BDA2-0248FA0FB242}" type="sibTrans" cxnId="{333E9F4A-DD6F-A044-A3EA-7D456BAE1255}">
      <dgm:prSet/>
      <dgm:spPr/>
      <dgm:t>
        <a:bodyPr/>
        <a:lstStyle/>
        <a:p>
          <a:endParaRPr lang="en-US" sz="1600"/>
        </a:p>
      </dgm:t>
    </dgm:pt>
    <dgm:pt modelId="{CCDE101C-7F75-AB4C-A61B-2EC800CC27B3}">
      <dgm:prSet phldrT="[Text]" custT="1"/>
      <dgm:spPr/>
      <dgm:t>
        <a:bodyPr/>
        <a:lstStyle/>
        <a:p>
          <a:r>
            <a:rPr lang="en-US" sz="2000" dirty="0"/>
            <a:t>Stage 2</a:t>
          </a:r>
        </a:p>
      </dgm:t>
    </dgm:pt>
    <dgm:pt modelId="{9413DE87-891B-F143-93DE-882A376582F0}" type="parTrans" cxnId="{6CAFFAB8-38A6-5C43-9110-3EB8319158FD}">
      <dgm:prSet/>
      <dgm:spPr/>
      <dgm:t>
        <a:bodyPr/>
        <a:lstStyle/>
        <a:p>
          <a:endParaRPr lang="en-US" sz="1600"/>
        </a:p>
      </dgm:t>
    </dgm:pt>
    <dgm:pt modelId="{A5991196-E685-834C-9FBF-043AA7C00D6A}" type="sibTrans" cxnId="{6CAFFAB8-38A6-5C43-9110-3EB8319158FD}">
      <dgm:prSet/>
      <dgm:spPr/>
      <dgm:t>
        <a:bodyPr/>
        <a:lstStyle/>
        <a:p>
          <a:endParaRPr lang="en-US" sz="1600"/>
        </a:p>
      </dgm:t>
    </dgm:pt>
    <dgm:pt modelId="{34DC2A0B-C44B-8A4C-B30D-69D199424ED1}">
      <dgm:prSet phldrT="[Text]" custT="1"/>
      <dgm:spPr/>
      <dgm:t>
        <a:bodyPr/>
        <a:lstStyle/>
        <a:p>
          <a:pPr>
            <a:buNone/>
          </a:pPr>
          <a:r>
            <a:rPr lang="en-GB" sz="1000" dirty="0"/>
            <a:t>Started from 5 May 2020 and includes restarting construction, production of construction materials, car wash services, technology repair businesses, and recreational zones (parks), public service halls and community centres. </a:t>
          </a:r>
          <a:endParaRPr lang="en-US" sz="1000" dirty="0"/>
        </a:p>
      </dgm:t>
    </dgm:pt>
    <dgm:pt modelId="{EC3483C4-9459-004A-BB57-FCC9850F77F5}" type="parTrans" cxnId="{69EB1B4B-943F-DC4F-A1A0-8D3A3DBB2765}">
      <dgm:prSet/>
      <dgm:spPr/>
      <dgm:t>
        <a:bodyPr/>
        <a:lstStyle/>
        <a:p>
          <a:endParaRPr lang="en-US" sz="1600"/>
        </a:p>
      </dgm:t>
    </dgm:pt>
    <dgm:pt modelId="{70F3095B-5BF3-7947-AAC7-F4CEFDD621CE}" type="sibTrans" cxnId="{69EB1B4B-943F-DC4F-A1A0-8D3A3DBB2765}">
      <dgm:prSet/>
      <dgm:spPr/>
      <dgm:t>
        <a:bodyPr/>
        <a:lstStyle/>
        <a:p>
          <a:endParaRPr lang="en-US" sz="1600"/>
        </a:p>
      </dgm:t>
    </dgm:pt>
    <dgm:pt modelId="{CA80B873-8FD2-2A45-994E-30EA43707B13}">
      <dgm:prSet phldrT="[Text]" custT="1"/>
      <dgm:spPr/>
      <dgm:t>
        <a:bodyPr/>
        <a:lstStyle/>
        <a:p>
          <a:r>
            <a:rPr lang="en-US" sz="2000" dirty="0"/>
            <a:t>Stage 3</a:t>
          </a:r>
        </a:p>
      </dgm:t>
    </dgm:pt>
    <dgm:pt modelId="{CD15E0D9-EA80-744C-BBD8-BF7AEA30B720}" type="parTrans" cxnId="{1165DCF3-9EA0-D34F-B514-AB79F8905D22}">
      <dgm:prSet/>
      <dgm:spPr/>
      <dgm:t>
        <a:bodyPr/>
        <a:lstStyle/>
        <a:p>
          <a:endParaRPr lang="en-US" sz="1600"/>
        </a:p>
      </dgm:t>
    </dgm:pt>
    <dgm:pt modelId="{138CF8E6-D86D-DF4E-AF2A-22EBCC7F5F39}" type="sibTrans" cxnId="{1165DCF3-9EA0-D34F-B514-AB79F8905D22}">
      <dgm:prSet/>
      <dgm:spPr/>
      <dgm:t>
        <a:bodyPr/>
        <a:lstStyle/>
        <a:p>
          <a:endParaRPr lang="en-US" sz="1600"/>
        </a:p>
      </dgm:t>
    </dgm:pt>
    <dgm:pt modelId="{17956F7E-EB17-004F-9F04-48789CD6B4B0}">
      <dgm:prSet phldrT="[Text]" custT="1"/>
      <dgm:spPr/>
      <dgm:t>
        <a:bodyPr/>
        <a:lstStyle/>
        <a:p>
          <a:r>
            <a:rPr lang="en-US" sz="2000" dirty="0"/>
            <a:t>Stage 4</a:t>
          </a:r>
        </a:p>
      </dgm:t>
    </dgm:pt>
    <dgm:pt modelId="{553ACA8A-E34C-3B48-8FBC-A28E36081F61}" type="parTrans" cxnId="{2838704B-8D91-3149-A07A-93585EBA48F9}">
      <dgm:prSet/>
      <dgm:spPr/>
      <dgm:t>
        <a:bodyPr/>
        <a:lstStyle/>
        <a:p>
          <a:endParaRPr lang="en-US" sz="1600"/>
        </a:p>
      </dgm:t>
    </dgm:pt>
    <dgm:pt modelId="{9390150F-9345-EA48-9A45-E87F8621C339}" type="sibTrans" cxnId="{2838704B-8D91-3149-A07A-93585EBA48F9}">
      <dgm:prSet/>
      <dgm:spPr/>
      <dgm:t>
        <a:bodyPr/>
        <a:lstStyle/>
        <a:p>
          <a:endParaRPr lang="en-US" sz="1600"/>
        </a:p>
      </dgm:t>
    </dgm:pt>
    <dgm:pt modelId="{A5A877E7-6B1E-4B43-96B5-095E062F412B}">
      <dgm:prSet phldrT="[Text]" custT="1"/>
      <dgm:spPr/>
      <dgm:t>
        <a:bodyPr/>
        <a:lstStyle/>
        <a:p>
          <a:r>
            <a:rPr lang="en-US" sz="2000" dirty="0"/>
            <a:t>Stage 5</a:t>
          </a:r>
        </a:p>
      </dgm:t>
    </dgm:pt>
    <dgm:pt modelId="{2E6B0B20-56C0-1643-9DEE-40F10B433709}" type="parTrans" cxnId="{DFC5D0A0-E70E-6F44-93A1-BE6E69B295DF}">
      <dgm:prSet/>
      <dgm:spPr/>
      <dgm:t>
        <a:bodyPr/>
        <a:lstStyle/>
        <a:p>
          <a:endParaRPr lang="en-US" sz="1600"/>
        </a:p>
      </dgm:t>
    </dgm:pt>
    <dgm:pt modelId="{8395318D-667B-E64C-AEE0-CEED8DB801A1}" type="sibTrans" cxnId="{DFC5D0A0-E70E-6F44-93A1-BE6E69B295DF}">
      <dgm:prSet/>
      <dgm:spPr/>
      <dgm:t>
        <a:bodyPr/>
        <a:lstStyle/>
        <a:p>
          <a:endParaRPr lang="en-US" sz="1600"/>
        </a:p>
      </dgm:t>
    </dgm:pt>
    <dgm:pt modelId="{4DB2CFF7-6179-BA45-8BF5-27C8167A3148}">
      <dgm:prSet phldrT="[Text]" custT="1"/>
      <dgm:spPr/>
      <dgm:t>
        <a:bodyPr/>
        <a:lstStyle/>
        <a:p>
          <a:r>
            <a:rPr lang="en-US" sz="2000" dirty="0"/>
            <a:t>Stage 6</a:t>
          </a:r>
        </a:p>
      </dgm:t>
    </dgm:pt>
    <dgm:pt modelId="{2429BAC6-FC8D-F043-BEFA-962B4C48B97E}" type="parTrans" cxnId="{3AF7C8CF-6112-DB4A-8A0A-C1F83C332D63}">
      <dgm:prSet/>
      <dgm:spPr/>
      <dgm:t>
        <a:bodyPr/>
        <a:lstStyle/>
        <a:p>
          <a:endParaRPr lang="en-US" sz="1600"/>
        </a:p>
      </dgm:t>
    </dgm:pt>
    <dgm:pt modelId="{97BDFCB8-A37B-474B-AC1F-82AF876D6E8E}" type="sibTrans" cxnId="{3AF7C8CF-6112-DB4A-8A0A-C1F83C332D63}">
      <dgm:prSet/>
      <dgm:spPr/>
      <dgm:t>
        <a:bodyPr/>
        <a:lstStyle/>
        <a:p>
          <a:endParaRPr lang="en-US" sz="1600"/>
        </a:p>
      </dgm:t>
    </dgm:pt>
    <dgm:pt modelId="{4D48D412-E063-AF45-91F0-395E9A03F76F}">
      <dgm:prSet custT="1"/>
      <dgm:spPr/>
      <dgm:t>
        <a:bodyPr/>
        <a:lstStyle/>
        <a:p>
          <a:r>
            <a:rPr lang="en-GB" sz="900" dirty="0"/>
            <a:t>Started from 11 May 2020 and shops (not shopping centres, shoe shops or clothes shops), open markets and publishing houses reopened, all kinds of production restarted, beauty parlours and aesthetic medical centres opened sooner than initially planned in Stage </a:t>
          </a:r>
          <a:endParaRPr lang="en-US" sz="900" dirty="0"/>
        </a:p>
      </dgm:t>
    </dgm:pt>
    <dgm:pt modelId="{4D72FE9E-6217-CA4F-AFBD-5B645F67A91E}" type="parTrans" cxnId="{8BE57FEF-3A06-EB4F-BAF9-DB1211A0AA4B}">
      <dgm:prSet/>
      <dgm:spPr/>
      <dgm:t>
        <a:bodyPr/>
        <a:lstStyle/>
        <a:p>
          <a:endParaRPr lang="en-US" sz="1600"/>
        </a:p>
      </dgm:t>
    </dgm:pt>
    <dgm:pt modelId="{BC454EB0-95BB-AE48-9E03-EEAED171C663}" type="sibTrans" cxnId="{8BE57FEF-3A06-EB4F-BAF9-DB1211A0AA4B}">
      <dgm:prSet/>
      <dgm:spPr/>
      <dgm:t>
        <a:bodyPr/>
        <a:lstStyle/>
        <a:p>
          <a:endParaRPr lang="en-US" sz="1600"/>
        </a:p>
      </dgm:t>
    </dgm:pt>
    <dgm:pt modelId="{FA550745-53B6-D042-A6FB-C4C5E2B09782}">
      <dgm:prSet custT="1"/>
      <dgm:spPr/>
      <dgm:t>
        <a:bodyPr/>
        <a:lstStyle/>
        <a:p>
          <a:pPr>
            <a:buNone/>
          </a:pPr>
          <a:r>
            <a:rPr lang="en-GB" sz="1000" dirty="0"/>
            <a:t>Started from 1 June (instead of 8 June 2020 as planned before) and shopping centres and financial services reopened. </a:t>
          </a:r>
          <a:endParaRPr lang="en-US" sz="1000" dirty="0"/>
        </a:p>
      </dgm:t>
    </dgm:pt>
    <dgm:pt modelId="{72157956-9DCE-BA44-A80D-CFF00B4B5949}" type="parTrans" cxnId="{0363A77E-2898-7242-8F19-15DF24A3BDD9}">
      <dgm:prSet/>
      <dgm:spPr/>
      <dgm:t>
        <a:bodyPr/>
        <a:lstStyle/>
        <a:p>
          <a:endParaRPr lang="en-US" sz="1600"/>
        </a:p>
      </dgm:t>
    </dgm:pt>
    <dgm:pt modelId="{43367E9E-2A70-4742-9AEF-A3CABB025BA2}" type="sibTrans" cxnId="{0363A77E-2898-7242-8F19-15DF24A3BDD9}">
      <dgm:prSet/>
      <dgm:spPr/>
      <dgm:t>
        <a:bodyPr/>
        <a:lstStyle/>
        <a:p>
          <a:endParaRPr lang="en-US" sz="1600"/>
        </a:p>
      </dgm:t>
    </dgm:pt>
    <dgm:pt modelId="{D7DC0D84-FCED-AA4D-8942-187AD3132E50}">
      <dgm:prSet custT="1"/>
      <dgm:spPr/>
      <dgm:t>
        <a:bodyPr/>
        <a:lstStyle/>
        <a:p>
          <a:pPr>
            <a:buNone/>
          </a:pPr>
          <a:r>
            <a:rPr lang="en-GB" sz="1000" dirty="0"/>
            <a:t>Starting from 22 June 2020 and closed markets and restaurants will reopen. </a:t>
          </a:r>
          <a:endParaRPr lang="en-US" sz="1000" dirty="0"/>
        </a:p>
      </dgm:t>
    </dgm:pt>
    <dgm:pt modelId="{FCF13F1F-8296-1641-9C70-853EE99CFA9C}" type="parTrans" cxnId="{473F7637-0582-6B4F-BC90-10F3DE9304E5}">
      <dgm:prSet/>
      <dgm:spPr/>
      <dgm:t>
        <a:bodyPr/>
        <a:lstStyle/>
        <a:p>
          <a:endParaRPr lang="en-US" sz="1600"/>
        </a:p>
      </dgm:t>
    </dgm:pt>
    <dgm:pt modelId="{09C101A8-6819-954B-8D1A-FB739D9AA3A1}" type="sibTrans" cxnId="{473F7637-0582-6B4F-BC90-10F3DE9304E5}">
      <dgm:prSet/>
      <dgm:spPr/>
      <dgm:t>
        <a:bodyPr/>
        <a:lstStyle/>
        <a:p>
          <a:endParaRPr lang="en-US" sz="1600"/>
        </a:p>
      </dgm:t>
    </dgm:pt>
    <dgm:pt modelId="{6DCE0AEB-1DBD-6144-995E-840B4F0D0E7D}">
      <dgm:prSet phldrT="[Text]" custT="1"/>
      <dgm:spPr/>
      <dgm:t>
        <a:bodyPr/>
        <a:lstStyle/>
        <a:p>
          <a:r>
            <a:rPr lang="en-GB" sz="1050" dirty="0"/>
            <a:t>is expected to start from 6 July 2020 and all activities are expected to be back to normal, including opening hotels, schools, bars, casinos, and entertainment and sport facilities. Georgia intends to require valid COVID19 test results for all international travellers and visitors from 1 July 2020</a:t>
          </a:r>
          <a:endParaRPr lang="en-US" sz="1050" dirty="0"/>
        </a:p>
      </dgm:t>
    </dgm:pt>
    <dgm:pt modelId="{E93B8E06-C29D-BC48-AF06-11B993F09245}" type="sibTrans" cxnId="{42CBE4D4-41FD-8449-8D11-F586EA5A0C24}">
      <dgm:prSet/>
      <dgm:spPr/>
      <dgm:t>
        <a:bodyPr/>
        <a:lstStyle/>
        <a:p>
          <a:endParaRPr lang="en-US" sz="1600"/>
        </a:p>
      </dgm:t>
    </dgm:pt>
    <dgm:pt modelId="{51E13451-CB0B-8E42-BBEB-5516C48F981F}" type="parTrans" cxnId="{42CBE4D4-41FD-8449-8D11-F586EA5A0C24}">
      <dgm:prSet/>
      <dgm:spPr/>
      <dgm:t>
        <a:bodyPr/>
        <a:lstStyle/>
        <a:p>
          <a:endParaRPr lang="en-US" sz="1600"/>
        </a:p>
      </dgm:t>
    </dgm:pt>
    <dgm:pt modelId="{2F13BF3F-3C94-A74E-949F-AA6321353D06}" type="pres">
      <dgm:prSet presAssocID="{C3A1B884-281D-2F40-ADD3-E13D646F78E9}" presName="Name0" presStyleCnt="0">
        <dgm:presLayoutVars>
          <dgm:dir/>
          <dgm:animLvl val="lvl"/>
          <dgm:resizeHandles val="exact"/>
        </dgm:presLayoutVars>
      </dgm:prSet>
      <dgm:spPr/>
    </dgm:pt>
    <dgm:pt modelId="{8190BA2B-7000-0045-B52A-FCB7A5524135}" type="pres">
      <dgm:prSet presAssocID="{4DB2CFF7-6179-BA45-8BF5-27C8167A3148}" presName="boxAndChildren" presStyleCnt="0"/>
      <dgm:spPr/>
    </dgm:pt>
    <dgm:pt modelId="{F9B16749-C0FC-2D4C-BC12-9C87647DE59C}" type="pres">
      <dgm:prSet presAssocID="{4DB2CFF7-6179-BA45-8BF5-27C8167A3148}" presName="parentTextBox" presStyleLbl="node1" presStyleIdx="0" presStyleCnt="6"/>
      <dgm:spPr/>
    </dgm:pt>
    <dgm:pt modelId="{E24A8DCB-DFD5-F548-8444-595AC87EDCD1}" type="pres">
      <dgm:prSet presAssocID="{4DB2CFF7-6179-BA45-8BF5-27C8167A3148}" presName="entireBox" presStyleLbl="node1" presStyleIdx="0" presStyleCnt="6"/>
      <dgm:spPr/>
    </dgm:pt>
    <dgm:pt modelId="{B5691958-221E-2C43-8B01-7C685C220509}" type="pres">
      <dgm:prSet presAssocID="{4DB2CFF7-6179-BA45-8BF5-27C8167A3148}" presName="descendantBox" presStyleCnt="0"/>
      <dgm:spPr/>
    </dgm:pt>
    <dgm:pt modelId="{5E1247F1-C860-5D4D-8821-52178FEE1EB6}" type="pres">
      <dgm:prSet presAssocID="{6DCE0AEB-1DBD-6144-995E-840B4F0D0E7D}" presName="childTextBox" presStyleLbl="fgAccFollowNode1" presStyleIdx="0" presStyleCnt="6">
        <dgm:presLayoutVars>
          <dgm:bulletEnabled val="1"/>
        </dgm:presLayoutVars>
      </dgm:prSet>
      <dgm:spPr/>
    </dgm:pt>
    <dgm:pt modelId="{44274EF3-3E22-2040-9DAB-F364345A11C1}" type="pres">
      <dgm:prSet presAssocID="{8395318D-667B-E64C-AEE0-CEED8DB801A1}" presName="sp" presStyleCnt="0"/>
      <dgm:spPr/>
    </dgm:pt>
    <dgm:pt modelId="{BBD9E5AB-E01A-DE4A-A02A-21D01F8BB91F}" type="pres">
      <dgm:prSet presAssocID="{A5A877E7-6B1E-4B43-96B5-095E062F412B}" presName="arrowAndChildren" presStyleCnt="0"/>
      <dgm:spPr/>
    </dgm:pt>
    <dgm:pt modelId="{EA09FE22-1F2A-3F4A-9713-9FB8A78306CE}" type="pres">
      <dgm:prSet presAssocID="{A5A877E7-6B1E-4B43-96B5-095E062F412B}" presName="parentTextArrow" presStyleLbl="node1" presStyleIdx="0" presStyleCnt="6"/>
      <dgm:spPr/>
    </dgm:pt>
    <dgm:pt modelId="{38657C2D-1FA5-5C4C-928A-247112F062E6}" type="pres">
      <dgm:prSet presAssocID="{A5A877E7-6B1E-4B43-96B5-095E062F412B}" presName="arrow" presStyleLbl="node1" presStyleIdx="1" presStyleCnt="6"/>
      <dgm:spPr/>
    </dgm:pt>
    <dgm:pt modelId="{B3A64A6D-3351-4E42-AFDA-EFDC93743AE5}" type="pres">
      <dgm:prSet presAssocID="{A5A877E7-6B1E-4B43-96B5-095E062F412B}" presName="descendantArrow" presStyleCnt="0"/>
      <dgm:spPr/>
    </dgm:pt>
    <dgm:pt modelId="{B3976DE8-BB3C-5248-92F1-837C1DC07171}" type="pres">
      <dgm:prSet presAssocID="{D7DC0D84-FCED-AA4D-8942-187AD3132E50}" presName="childTextArrow" presStyleLbl="fgAccFollowNode1" presStyleIdx="1" presStyleCnt="6">
        <dgm:presLayoutVars>
          <dgm:bulletEnabled val="1"/>
        </dgm:presLayoutVars>
      </dgm:prSet>
      <dgm:spPr/>
    </dgm:pt>
    <dgm:pt modelId="{4B08969B-F83D-2F44-9A2C-31AB4E18DBE9}" type="pres">
      <dgm:prSet presAssocID="{9390150F-9345-EA48-9A45-E87F8621C339}" presName="sp" presStyleCnt="0"/>
      <dgm:spPr/>
    </dgm:pt>
    <dgm:pt modelId="{18AECF0C-26EB-6846-BFAB-92D851CFA99C}" type="pres">
      <dgm:prSet presAssocID="{17956F7E-EB17-004F-9F04-48789CD6B4B0}" presName="arrowAndChildren" presStyleCnt="0"/>
      <dgm:spPr/>
    </dgm:pt>
    <dgm:pt modelId="{EF7B1A2C-74B2-0347-9A12-DA6E6259E842}" type="pres">
      <dgm:prSet presAssocID="{17956F7E-EB17-004F-9F04-48789CD6B4B0}" presName="parentTextArrow" presStyleLbl="node1" presStyleIdx="1" presStyleCnt="6"/>
      <dgm:spPr/>
    </dgm:pt>
    <dgm:pt modelId="{F23A15A6-90F5-624B-801D-AEFB0FDE8542}" type="pres">
      <dgm:prSet presAssocID="{17956F7E-EB17-004F-9F04-48789CD6B4B0}" presName="arrow" presStyleLbl="node1" presStyleIdx="2" presStyleCnt="6"/>
      <dgm:spPr/>
    </dgm:pt>
    <dgm:pt modelId="{8677C353-5E64-B847-9AB2-2C31464AAB01}" type="pres">
      <dgm:prSet presAssocID="{17956F7E-EB17-004F-9F04-48789CD6B4B0}" presName="descendantArrow" presStyleCnt="0"/>
      <dgm:spPr/>
    </dgm:pt>
    <dgm:pt modelId="{BC8A9B91-68F3-1B4C-996C-B4C058B3E862}" type="pres">
      <dgm:prSet presAssocID="{FA550745-53B6-D042-A6FB-C4C5E2B09782}" presName="childTextArrow" presStyleLbl="fgAccFollowNode1" presStyleIdx="2" presStyleCnt="6">
        <dgm:presLayoutVars>
          <dgm:bulletEnabled val="1"/>
        </dgm:presLayoutVars>
      </dgm:prSet>
      <dgm:spPr/>
    </dgm:pt>
    <dgm:pt modelId="{D0BB700C-22E6-1345-B21F-22E03F012609}" type="pres">
      <dgm:prSet presAssocID="{138CF8E6-D86D-DF4E-AF2A-22EBCC7F5F39}" presName="sp" presStyleCnt="0"/>
      <dgm:spPr/>
    </dgm:pt>
    <dgm:pt modelId="{3227B7F2-D92D-B04C-8E97-EC5575B29FBE}" type="pres">
      <dgm:prSet presAssocID="{CA80B873-8FD2-2A45-994E-30EA43707B13}" presName="arrowAndChildren" presStyleCnt="0"/>
      <dgm:spPr/>
    </dgm:pt>
    <dgm:pt modelId="{069C4CC2-184D-8041-AE9F-DD79797E4A8C}" type="pres">
      <dgm:prSet presAssocID="{CA80B873-8FD2-2A45-994E-30EA43707B13}" presName="parentTextArrow" presStyleLbl="node1" presStyleIdx="2" presStyleCnt="6"/>
      <dgm:spPr/>
    </dgm:pt>
    <dgm:pt modelId="{3A2F2335-28ED-1340-B685-C63298316AAB}" type="pres">
      <dgm:prSet presAssocID="{CA80B873-8FD2-2A45-994E-30EA43707B13}" presName="arrow" presStyleLbl="node1" presStyleIdx="3" presStyleCnt="6"/>
      <dgm:spPr/>
    </dgm:pt>
    <dgm:pt modelId="{D1B6AC93-9C9E-EF42-8871-AC4FB020A8FF}" type="pres">
      <dgm:prSet presAssocID="{CA80B873-8FD2-2A45-994E-30EA43707B13}" presName="descendantArrow" presStyleCnt="0"/>
      <dgm:spPr/>
    </dgm:pt>
    <dgm:pt modelId="{980D1765-1431-564F-805A-2DFD02529AB0}" type="pres">
      <dgm:prSet presAssocID="{4D48D412-E063-AF45-91F0-395E9A03F76F}" presName="childTextArrow" presStyleLbl="fgAccFollowNode1" presStyleIdx="3" presStyleCnt="6">
        <dgm:presLayoutVars>
          <dgm:bulletEnabled val="1"/>
        </dgm:presLayoutVars>
      </dgm:prSet>
      <dgm:spPr/>
    </dgm:pt>
    <dgm:pt modelId="{45BB4189-C598-A64D-AC9B-4495CD7726FA}" type="pres">
      <dgm:prSet presAssocID="{A5991196-E685-834C-9FBF-043AA7C00D6A}" presName="sp" presStyleCnt="0"/>
      <dgm:spPr/>
    </dgm:pt>
    <dgm:pt modelId="{0B789C40-DB3A-BF4A-95AA-A10B208DF2B3}" type="pres">
      <dgm:prSet presAssocID="{CCDE101C-7F75-AB4C-A61B-2EC800CC27B3}" presName="arrowAndChildren" presStyleCnt="0"/>
      <dgm:spPr/>
    </dgm:pt>
    <dgm:pt modelId="{BD850CCD-107D-424E-93E0-D3B8A2EAC148}" type="pres">
      <dgm:prSet presAssocID="{CCDE101C-7F75-AB4C-A61B-2EC800CC27B3}" presName="parentTextArrow" presStyleLbl="node1" presStyleIdx="3" presStyleCnt="6"/>
      <dgm:spPr/>
    </dgm:pt>
    <dgm:pt modelId="{FC3A26E0-2450-7849-9839-22AFD6D35FAF}" type="pres">
      <dgm:prSet presAssocID="{CCDE101C-7F75-AB4C-A61B-2EC800CC27B3}" presName="arrow" presStyleLbl="node1" presStyleIdx="4" presStyleCnt="6"/>
      <dgm:spPr/>
    </dgm:pt>
    <dgm:pt modelId="{941C893C-2DD7-6E4D-9A45-D4280058B581}" type="pres">
      <dgm:prSet presAssocID="{CCDE101C-7F75-AB4C-A61B-2EC800CC27B3}" presName="descendantArrow" presStyleCnt="0"/>
      <dgm:spPr/>
    </dgm:pt>
    <dgm:pt modelId="{14D0A088-31D5-6441-B9A5-762D52428D27}" type="pres">
      <dgm:prSet presAssocID="{34DC2A0B-C44B-8A4C-B30D-69D199424ED1}" presName="childTextArrow" presStyleLbl="fgAccFollowNode1" presStyleIdx="4" presStyleCnt="6">
        <dgm:presLayoutVars>
          <dgm:bulletEnabled val="1"/>
        </dgm:presLayoutVars>
      </dgm:prSet>
      <dgm:spPr/>
    </dgm:pt>
    <dgm:pt modelId="{0CC2E7FF-F738-B64F-A2D6-0B45C9D54898}" type="pres">
      <dgm:prSet presAssocID="{C903401E-8FF4-5142-B117-1D83FDD4BAC4}" presName="sp" presStyleCnt="0"/>
      <dgm:spPr/>
    </dgm:pt>
    <dgm:pt modelId="{A0F3939C-4DEC-5C47-A95D-5E586E425C24}" type="pres">
      <dgm:prSet presAssocID="{EFB57DF7-7060-A64F-A991-45F61F6C84BA}" presName="arrowAndChildren" presStyleCnt="0"/>
      <dgm:spPr/>
    </dgm:pt>
    <dgm:pt modelId="{869017B2-3353-9D4B-8784-F02AF6C0E752}" type="pres">
      <dgm:prSet presAssocID="{EFB57DF7-7060-A64F-A991-45F61F6C84BA}" presName="parentTextArrow" presStyleLbl="node1" presStyleIdx="4" presStyleCnt="6"/>
      <dgm:spPr/>
    </dgm:pt>
    <dgm:pt modelId="{AAF6D3CD-13A0-9B40-8E90-AEECC9CE92B2}" type="pres">
      <dgm:prSet presAssocID="{EFB57DF7-7060-A64F-A991-45F61F6C84BA}" presName="arrow" presStyleLbl="node1" presStyleIdx="5" presStyleCnt="6" custLinFactNeighborY="-2216"/>
      <dgm:spPr/>
    </dgm:pt>
    <dgm:pt modelId="{2B0B9716-786F-9E40-9473-6C874849DDC9}" type="pres">
      <dgm:prSet presAssocID="{EFB57DF7-7060-A64F-A991-45F61F6C84BA}" presName="descendantArrow" presStyleCnt="0"/>
      <dgm:spPr/>
    </dgm:pt>
    <dgm:pt modelId="{2671BE71-6CCB-3645-ABAB-49EEDA9CB1FE}" type="pres">
      <dgm:prSet presAssocID="{393613C6-F944-E94F-A45A-ED075C879187}" presName="childTextArrow" presStyleLbl="fgAccFollowNode1" presStyleIdx="5" presStyleCnt="6">
        <dgm:presLayoutVars>
          <dgm:bulletEnabled val="1"/>
        </dgm:presLayoutVars>
      </dgm:prSet>
      <dgm:spPr/>
    </dgm:pt>
  </dgm:ptLst>
  <dgm:cxnLst>
    <dgm:cxn modelId="{8B68A80F-49DB-1B41-B453-4AD81CB81ACA}" type="presOf" srcId="{C3A1B884-281D-2F40-ADD3-E13D646F78E9}" destId="{2F13BF3F-3C94-A74E-949F-AA6321353D06}" srcOrd="0" destOrd="0" presId="urn:microsoft.com/office/officeart/2005/8/layout/process4"/>
    <dgm:cxn modelId="{FFCF6B1C-8450-4041-A0DA-EA2D1C9489CA}" type="presOf" srcId="{FA550745-53B6-D042-A6FB-C4C5E2B09782}" destId="{BC8A9B91-68F3-1B4C-996C-B4C058B3E862}" srcOrd="0" destOrd="0" presId="urn:microsoft.com/office/officeart/2005/8/layout/process4"/>
    <dgm:cxn modelId="{6BCD9825-23E7-4A49-9CBA-FFC59C77B90F}" type="presOf" srcId="{CCDE101C-7F75-AB4C-A61B-2EC800CC27B3}" destId="{FC3A26E0-2450-7849-9839-22AFD6D35FAF}" srcOrd="1" destOrd="0" presId="urn:microsoft.com/office/officeart/2005/8/layout/process4"/>
    <dgm:cxn modelId="{BA33612C-582E-6D46-96E5-EDC118D63237}" srcId="{C3A1B884-281D-2F40-ADD3-E13D646F78E9}" destId="{EFB57DF7-7060-A64F-A991-45F61F6C84BA}" srcOrd="0" destOrd="0" parTransId="{8BF69734-CD28-E249-9B13-B9B7AA171332}" sibTransId="{C903401E-8FF4-5142-B117-1D83FDD4BAC4}"/>
    <dgm:cxn modelId="{063E1736-339C-774A-B70C-5D012BB921CD}" type="presOf" srcId="{393613C6-F944-E94F-A45A-ED075C879187}" destId="{2671BE71-6CCB-3645-ABAB-49EEDA9CB1FE}" srcOrd="0" destOrd="0" presId="urn:microsoft.com/office/officeart/2005/8/layout/process4"/>
    <dgm:cxn modelId="{473F7637-0582-6B4F-BC90-10F3DE9304E5}" srcId="{A5A877E7-6B1E-4B43-96B5-095E062F412B}" destId="{D7DC0D84-FCED-AA4D-8942-187AD3132E50}" srcOrd="0" destOrd="0" parTransId="{FCF13F1F-8296-1641-9C70-853EE99CFA9C}" sibTransId="{09C101A8-6819-954B-8D1A-FB739D9AA3A1}"/>
    <dgm:cxn modelId="{3745DE38-AD66-1042-9CC1-2028B7144360}" type="presOf" srcId="{6DCE0AEB-1DBD-6144-995E-840B4F0D0E7D}" destId="{5E1247F1-C860-5D4D-8821-52178FEE1EB6}" srcOrd="0" destOrd="0" presId="urn:microsoft.com/office/officeart/2005/8/layout/process4"/>
    <dgm:cxn modelId="{F2F89F3A-D1C5-7246-9F43-C0450F39CF12}" type="presOf" srcId="{17956F7E-EB17-004F-9F04-48789CD6B4B0}" destId="{EF7B1A2C-74B2-0347-9A12-DA6E6259E842}" srcOrd="0" destOrd="0" presId="urn:microsoft.com/office/officeart/2005/8/layout/process4"/>
    <dgm:cxn modelId="{A06AC243-786D-474F-BF11-9035CAF415C8}" type="presOf" srcId="{D7DC0D84-FCED-AA4D-8942-187AD3132E50}" destId="{B3976DE8-BB3C-5248-92F1-837C1DC07171}" srcOrd="0" destOrd="0" presId="urn:microsoft.com/office/officeart/2005/8/layout/process4"/>
    <dgm:cxn modelId="{0458A544-C3B2-F140-AD99-B887944081DC}" type="presOf" srcId="{34DC2A0B-C44B-8A4C-B30D-69D199424ED1}" destId="{14D0A088-31D5-6441-B9A5-762D52428D27}" srcOrd="0" destOrd="0" presId="urn:microsoft.com/office/officeart/2005/8/layout/process4"/>
    <dgm:cxn modelId="{333E9F4A-DD6F-A044-A3EA-7D456BAE1255}" srcId="{EFB57DF7-7060-A64F-A991-45F61F6C84BA}" destId="{393613C6-F944-E94F-A45A-ED075C879187}" srcOrd="0" destOrd="0" parTransId="{A5C51677-79A5-B448-B616-B0AFD5644E00}" sibTransId="{6803041E-4597-7249-BDA2-0248FA0FB242}"/>
    <dgm:cxn modelId="{69EB1B4B-943F-DC4F-A1A0-8D3A3DBB2765}" srcId="{CCDE101C-7F75-AB4C-A61B-2EC800CC27B3}" destId="{34DC2A0B-C44B-8A4C-B30D-69D199424ED1}" srcOrd="0" destOrd="0" parTransId="{EC3483C4-9459-004A-BB57-FCC9850F77F5}" sibTransId="{70F3095B-5BF3-7947-AAC7-F4CEFDD621CE}"/>
    <dgm:cxn modelId="{2838704B-8D91-3149-A07A-93585EBA48F9}" srcId="{C3A1B884-281D-2F40-ADD3-E13D646F78E9}" destId="{17956F7E-EB17-004F-9F04-48789CD6B4B0}" srcOrd="3" destOrd="0" parTransId="{553ACA8A-E34C-3B48-8FBC-A28E36081F61}" sibTransId="{9390150F-9345-EA48-9A45-E87F8621C339}"/>
    <dgm:cxn modelId="{8CC1F957-E7DF-3746-992C-8F2376BAC1E6}" type="presOf" srcId="{A5A877E7-6B1E-4B43-96B5-095E062F412B}" destId="{EA09FE22-1F2A-3F4A-9713-9FB8A78306CE}" srcOrd="0" destOrd="0" presId="urn:microsoft.com/office/officeart/2005/8/layout/process4"/>
    <dgm:cxn modelId="{43536861-A35B-994B-89D8-916CD470B5D3}" type="presOf" srcId="{CA80B873-8FD2-2A45-994E-30EA43707B13}" destId="{069C4CC2-184D-8041-AE9F-DD79797E4A8C}" srcOrd="0" destOrd="0" presId="urn:microsoft.com/office/officeart/2005/8/layout/process4"/>
    <dgm:cxn modelId="{7DF31067-8850-2246-99CB-B8B9CF6E2734}" type="presOf" srcId="{4D48D412-E063-AF45-91F0-395E9A03F76F}" destId="{980D1765-1431-564F-805A-2DFD02529AB0}" srcOrd="0" destOrd="0" presId="urn:microsoft.com/office/officeart/2005/8/layout/process4"/>
    <dgm:cxn modelId="{0363A77E-2898-7242-8F19-15DF24A3BDD9}" srcId="{17956F7E-EB17-004F-9F04-48789CD6B4B0}" destId="{FA550745-53B6-D042-A6FB-C4C5E2B09782}" srcOrd="0" destOrd="0" parTransId="{72157956-9DCE-BA44-A80D-CFF00B4B5949}" sibTransId="{43367E9E-2A70-4742-9AEF-A3CABB025BA2}"/>
    <dgm:cxn modelId="{E3970D9E-9AEF-2842-BF35-308659BB3402}" type="presOf" srcId="{A5A877E7-6B1E-4B43-96B5-095E062F412B}" destId="{38657C2D-1FA5-5C4C-928A-247112F062E6}" srcOrd="1" destOrd="0" presId="urn:microsoft.com/office/officeart/2005/8/layout/process4"/>
    <dgm:cxn modelId="{DFC5D0A0-E70E-6F44-93A1-BE6E69B295DF}" srcId="{C3A1B884-281D-2F40-ADD3-E13D646F78E9}" destId="{A5A877E7-6B1E-4B43-96B5-095E062F412B}" srcOrd="4" destOrd="0" parTransId="{2E6B0B20-56C0-1643-9DEE-40F10B433709}" sibTransId="{8395318D-667B-E64C-AEE0-CEED8DB801A1}"/>
    <dgm:cxn modelId="{0210E9AD-0DCE-8F48-980C-13FC7A8C8B7D}" type="presOf" srcId="{17956F7E-EB17-004F-9F04-48789CD6B4B0}" destId="{F23A15A6-90F5-624B-801D-AEFB0FDE8542}" srcOrd="1" destOrd="0" presId="urn:microsoft.com/office/officeart/2005/8/layout/process4"/>
    <dgm:cxn modelId="{AB34AEB1-13C5-BC42-B9CB-1224E674A388}" type="presOf" srcId="{CCDE101C-7F75-AB4C-A61B-2EC800CC27B3}" destId="{BD850CCD-107D-424E-93E0-D3B8A2EAC148}" srcOrd="0" destOrd="0" presId="urn:microsoft.com/office/officeart/2005/8/layout/process4"/>
    <dgm:cxn modelId="{6CAFFAB8-38A6-5C43-9110-3EB8319158FD}" srcId="{C3A1B884-281D-2F40-ADD3-E13D646F78E9}" destId="{CCDE101C-7F75-AB4C-A61B-2EC800CC27B3}" srcOrd="1" destOrd="0" parTransId="{9413DE87-891B-F143-93DE-882A376582F0}" sibTransId="{A5991196-E685-834C-9FBF-043AA7C00D6A}"/>
    <dgm:cxn modelId="{3AF7C8CF-6112-DB4A-8A0A-C1F83C332D63}" srcId="{C3A1B884-281D-2F40-ADD3-E13D646F78E9}" destId="{4DB2CFF7-6179-BA45-8BF5-27C8167A3148}" srcOrd="5" destOrd="0" parTransId="{2429BAC6-FC8D-F043-BEFA-962B4C48B97E}" sibTransId="{97BDFCB8-A37B-474B-AC1F-82AF876D6E8E}"/>
    <dgm:cxn modelId="{A91313D1-3BAE-6647-9BFF-DCB25DB1A6E3}" type="presOf" srcId="{4DB2CFF7-6179-BA45-8BF5-27C8167A3148}" destId="{F9B16749-C0FC-2D4C-BC12-9C87647DE59C}" srcOrd="0" destOrd="0" presId="urn:microsoft.com/office/officeart/2005/8/layout/process4"/>
    <dgm:cxn modelId="{42CBE4D4-41FD-8449-8D11-F586EA5A0C24}" srcId="{4DB2CFF7-6179-BA45-8BF5-27C8167A3148}" destId="{6DCE0AEB-1DBD-6144-995E-840B4F0D0E7D}" srcOrd="0" destOrd="0" parTransId="{51E13451-CB0B-8E42-BBEB-5516C48F981F}" sibTransId="{E93B8E06-C29D-BC48-AF06-11B993F09245}"/>
    <dgm:cxn modelId="{861BA1DA-CC1C-C541-871E-461C7BE37244}" type="presOf" srcId="{CA80B873-8FD2-2A45-994E-30EA43707B13}" destId="{3A2F2335-28ED-1340-B685-C63298316AAB}" srcOrd="1" destOrd="0" presId="urn:microsoft.com/office/officeart/2005/8/layout/process4"/>
    <dgm:cxn modelId="{6C1F1CE3-BE4F-B34F-869C-BA6F28F69F10}" type="presOf" srcId="{EFB57DF7-7060-A64F-A991-45F61F6C84BA}" destId="{869017B2-3353-9D4B-8784-F02AF6C0E752}" srcOrd="0" destOrd="0" presId="urn:microsoft.com/office/officeart/2005/8/layout/process4"/>
    <dgm:cxn modelId="{82BFD7EE-588C-8D45-836B-FFE0B46E161D}" type="presOf" srcId="{EFB57DF7-7060-A64F-A991-45F61F6C84BA}" destId="{AAF6D3CD-13A0-9B40-8E90-AEECC9CE92B2}" srcOrd="1" destOrd="0" presId="urn:microsoft.com/office/officeart/2005/8/layout/process4"/>
    <dgm:cxn modelId="{8BE57FEF-3A06-EB4F-BAF9-DB1211A0AA4B}" srcId="{CA80B873-8FD2-2A45-994E-30EA43707B13}" destId="{4D48D412-E063-AF45-91F0-395E9A03F76F}" srcOrd="0" destOrd="0" parTransId="{4D72FE9E-6217-CA4F-AFBD-5B645F67A91E}" sibTransId="{BC454EB0-95BB-AE48-9E03-EEAED171C663}"/>
    <dgm:cxn modelId="{1165DCF3-9EA0-D34F-B514-AB79F8905D22}" srcId="{C3A1B884-281D-2F40-ADD3-E13D646F78E9}" destId="{CA80B873-8FD2-2A45-994E-30EA43707B13}" srcOrd="2" destOrd="0" parTransId="{CD15E0D9-EA80-744C-BBD8-BF7AEA30B720}" sibTransId="{138CF8E6-D86D-DF4E-AF2A-22EBCC7F5F39}"/>
    <dgm:cxn modelId="{4B8F3CF6-2047-8B45-918B-C6F257D59486}" type="presOf" srcId="{4DB2CFF7-6179-BA45-8BF5-27C8167A3148}" destId="{E24A8DCB-DFD5-F548-8444-595AC87EDCD1}" srcOrd="1" destOrd="0" presId="urn:microsoft.com/office/officeart/2005/8/layout/process4"/>
    <dgm:cxn modelId="{CAEBF1C1-287B-4D4B-BDA1-792E423FF494}" type="presParOf" srcId="{2F13BF3F-3C94-A74E-949F-AA6321353D06}" destId="{8190BA2B-7000-0045-B52A-FCB7A5524135}" srcOrd="0" destOrd="0" presId="urn:microsoft.com/office/officeart/2005/8/layout/process4"/>
    <dgm:cxn modelId="{6BB68613-15B0-A047-B733-BAC16AE76508}" type="presParOf" srcId="{8190BA2B-7000-0045-B52A-FCB7A5524135}" destId="{F9B16749-C0FC-2D4C-BC12-9C87647DE59C}" srcOrd="0" destOrd="0" presId="urn:microsoft.com/office/officeart/2005/8/layout/process4"/>
    <dgm:cxn modelId="{E0C6FA3A-61DD-E042-A3FA-A70CA2733A35}" type="presParOf" srcId="{8190BA2B-7000-0045-B52A-FCB7A5524135}" destId="{E24A8DCB-DFD5-F548-8444-595AC87EDCD1}" srcOrd="1" destOrd="0" presId="urn:microsoft.com/office/officeart/2005/8/layout/process4"/>
    <dgm:cxn modelId="{11D8CE5C-CA40-3644-B89D-B3450CBF1046}" type="presParOf" srcId="{8190BA2B-7000-0045-B52A-FCB7A5524135}" destId="{B5691958-221E-2C43-8B01-7C685C220509}" srcOrd="2" destOrd="0" presId="urn:microsoft.com/office/officeart/2005/8/layout/process4"/>
    <dgm:cxn modelId="{9CF98B9C-10B2-AB4C-9DC2-82EEB1A2879F}" type="presParOf" srcId="{B5691958-221E-2C43-8B01-7C685C220509}" destId="{5E1247F1-C860-5D4D-8821-52178FEE1EB6}" srcOrd="0" destOrd="0" presId="urn:microsoft.com/office/officeart/2005/8/layout/process4"/>
    <dgm:cxn modelId="{E80E112B-B0A4-EF44-8F22-6C1309982C88}" type="presParOf" srcId="{2F13BF3F-3C94-A74E-949F-AA6321353D06}" destId="{44274EF3-3E22-2040-9DAB-F364345A11C1}" srcOrd="1" destOrd="0" presId="urn:microsoft.com/office/officeart/2005/8/layout/process4"/>
    <dgm:cxn modelId="{5CBA682A-DF8B-DE47-9D66-CF325FB60B7D}" type="presParOf" srcId="{2F13BF3F-3C94-A74E-949F-AA6321353D06}" destId="{BBD9E5AB-E01A-DE4A-A02A-21D01F8BB91F}" srcOrd="2" destOrd="0" presId="urn:microsoft.com/office/officeart/2005/8/layout/process4"/>
    <dgm:cxn modelId="{C0EB4581-89F7-A149-9BBE-77AB0B39210E}" type="presParOf" srcId="{BBD9E5AB-E01A-DE4A-A02A-21D01F8BB91F}" destId="{EA09FE22-1F2A-3F4A-9713-9FB8A78306CE}" srcOrd="0" destOrd="0" presId="urn:microsoft.com/office/officeart/2005/8/layout/process4"/>
    <dgm:cxn modelId="{1B5A9706-5C4E-674B-BA5A-7A64F6EB5C46}" type="presParOf" srcId="{BBD9E5AB-E01A-DE4A-A02A-21D01F8BB91F}" destId="{38657C2D-1FA5-5C4C-928A-247112F062E6}" srcOrd="1" destOrd="0" presId="urn:microsoft.com/office/officeart/2005/8/layout/process4"/>
    <dgm:cxn modelId="{B4BBD5E9-AA65-5F46-AC08-1EC2782DAADF}" type="presParOf" srcId="{BBD9E5AB-E01A-DE4A-A02A-21D01F8BB91F}" destId="{B3A64A6D-3351-4E42-AFDA-EFDC93743AE5}" srcOrd="2" destOrd="0" presId="urn:microsoft.com/office/officeart/2005/8/layout/process4"/>
    <dgm:cxn modelId="{F77FEAE7-1252-F34E-8F75-3937DCB5B86E}" type="presParOf" srcId="{B3A64A6D-3351-4E42-AFDA-EFDC93743AE5}" destId="{B3976DE8-BB3C-5248-92F1-837C1DC07171}" srcOrd="0" destOrd="0" presId="urn:microsoft.com/office/officeart/2005/8/layout/process4"/>
    <dgm:cxn modelId="{EF782166-C32C-E048-B338-1A244168FD82}" type="presParOf" srcId="{2F13BF3F-3C94-A74E-949F-AA6321353D06}" destId="{4B08969B-F83D-2F44-9A2C-31AB4E18DBE9}" srcOrd="3" destOrd="0" presId="urn:microsoft.com/office/officeart/2005/8/layout/process4"/>
    <dgm:cxn modelId="{E6D9542B-96C2-FD4F-8E11-165D9CDCC4CE}" type="presParOf" srcId="{2F13BF3F-3C94-A74E-949F-AA6321353D06}" destId="{18AECF0C-26EB-6846-BFAB-92D851CFA99C}" srcOrd="4" destOrd="0" presId="urn:microsoft.com/office/officeart/2005/8/layout/process4"/>
    <dgm:cxn modelId="{7A39B819-3079-D344-BCA3-E10B1332F84B}" type="presParOf" srcId="{18AECF0C-26EB-6846-BFAB-92D851CFA99C}" destId="{EF7B1A2C-74B2-0347-9A12-DA6E6259E842}" srcOrd="0" destOrd="0" presId="urn:microsoft.com/office/officeart/2005/8/layout/process4"/>
    <dgm:cxn modelId="{4FA2126D-DE55-A54C-AAFF-862CC3E58C45}" type="presParOf" srcId="{18AECF0C-26EB-6846-BFAB-92D851CFA99C}" destId="{F23A15A6-90F5-624B-801D-AEFB0FDE8542}" srcOrd="1" destOrd="0" presId="urn:microsoft.com/office/officeart/2005/8/layout/process4"/>
    <dgm:cxn modelId="{3866A458-C9D6-2D49-8993-73F72055FC59}" type="presParOf" srcId="{18AECF0C-26EB-6846-BFAB-92D851CFA99C}" destId="{8677C353-5E64-B847-9AB2-2C31464AAB01}" srcOrd="2" destOrd="0" presId="urn:microsoft.com/office/officeart/2005/8/layout/process4"/>
    <dgm:cxn modelId="{8623EE42-2A90-D146-ACB5-DA39C3FFAD4D}" type="presParOf" srcId="{8677C353-5E64-B847-9AB2-2C31464AAB01}" destId="{BC8A9B91-68F3-1B4C-996C-B4C058B3E862}" srcOrd="0" destOrd="0" presId="urn:microsoft.com/office/officeart/2005/8/layout/process4"/>
    <dgm:cxn modelId="{E49330C2-70AB-B342-92B6-CFAA56DD8B18}" type="presParOf" srcId="{2F13BF3F-3C94-A74E-949F-AA6321353D06}" destId="{D0BB700C-22E6-1345-B21F-22E03F012609}" srcOrd="5" destOrd="0" presId="urn:microsoft.com/office/officeart/2005/8/layout/process4"/>
    <dgm:cxn modelId="{B38871BA-8F77-004F-B118-3C79FD9FE420}" type="presParOf" srcId="{2F13BF3F-3C94-A74E-949F-AA6321353D06}" destId="{3227B7F2-D92D-B04C-8E97-EC5575B29FBE}" srcOrd="6" destOrd="0" presId="urn:microsoft.com/office/officeart/2005/8/layout/process4"/>
    <dgm:cxn modelId="{6769B34F-40AE-464A-B843-556014331EA8}" type="presParOf" srcId="{3227B7F2-D92D-B04C-8E97-EC5575B29FBE}" destId="{069C4CC2-184D-8041-AE9F-DD79797E4A8C}" srcOrd="0" destOrd="0" presId="urn:microsoft.com/office/officeart/2005/8/layout/process4"/>
    <dgm:cxn modelId="{C1A85581-1BDC-3D4B-9969-081A056A2EA2}" type="presParOf" srcId="{3227B7F2-D92D-B04C-8E97-EC5575B29FBE}" destId="{3A2F2335-28ED-1340-B685-C63298316AAB}" srcOrd="1" destOrd="0" presId="urn:microsoft.com/office/officeart/2005/8/layout/process4"/>
    <dgm:cxn modelId="{9477A667-986D-AD44-B294-069B64603696}" type="presParOf" srcId="{3227B7F2-D92D-B04C-8E97-EC5575B29FBE}" destId="{D1B6AC93-9C9E-EF42-8871-AC4FB020A8FF}" srcOrd="2" destOrd="0" presId="urn:microsoft.com/office/officeart/2005/8/layout/process4"/>
    <dgm:cxn modelId="{6B31FFCF-D181-334E-BA52-0369029662BA}" type="presParOf" srcId="{D1B6AC93-9C9E-EF42-8871-AC4FB020A8FF}" destId="{980D1765-1431-564F-805A-2DFD02529AB0}" srcOrd="0" destOrd="0" presId="urn:microsoft.com/office/officeart/2005/8/layout/process4"/>
    <dgm:cxn modelId="{9DB80C0D-A700-A449-BB44-62BDE99992C2}" type="presParOf" srcId="{2F13BF3F-3C94-A74E-949F-AA6321353D06}" destId="{45BB4189-C598-A64D-AC9B-4495CD7726FA}" srcOrd="7" destOrd="0" presId="urn:microsoft.com/office/officeart/2005/8/layout/process4"/>
    <dgm:cxn modelId="{9F1F490A-4500-724B-8641-35873D8A7AEA}" type="presParOf" srcId="{2F13BF3F-3C94-A74E-949F-AA6321353D06}" destId="{0B789C40-DB3A-BF4A-95AA-A10B208DF2B3}" srcOrd="8" destOrd="0" presId="urn:microsoft.com/office/officeart/2005/8/layout/process4"/>
    <dgm:cxn modelId="{D8667AF7-7E06-5B4F-8CD8-A1263B4E6FC7}" type="presParOf" srcId="{0B789C40-DB3A-BF4A-95AA-A10B208DF2B3}" destId="{BD850CCD-107D-424E-93E0-D3B8A2EAC148}" srcOrd="0" destOrd="0" presId="urn:microsoft.com/office/officeart/2005/8/layout/process4"/>
    <dgm:cxn modelId="{69A7BE10-73DF-8D49-9AEE-DEA911616564}" type="presParOf" srcId="{0B789C40-DB3A-BF4A-95AA-A10B208DF2B3}" destId="{FC3A26E0-2450-7849-9839-22AFD6D35FAF}" srcOrd="1" destOrd="0" presId="urn:microsoft.com/office/officeart/2005/8/layout/process4"/>
    <dgm:cxn modelId="{22769B35-C863-C44A-B820-5585B2445C89}" type="presParOf" srcId="{0B789C40-DB3A-BF4A-95AA-A10B208DF2B3}" destId="{941C893C-2DD7-6E4D-9A45-D4280058B581}" srcOrd="2" destOrd="0" presId="urn:microsoft.com/office/officeart/2005/8/layout/process4"/>
    <dgm:cxn modelId="{B44E5E17-3940-0F4F-B02A-AF066E3A5B39}" type="presParOf" srcId="{941C893C-2DD7-6E4D-9A45-D4280058B581}" destId="{14D0A088-31D5-6441-B9A5-762D52428D27}" srcOrd="0" destOrd="0" presId="urn:microsoft.com/office/officeart/2005/8/layout/process4"/>
    <dgm:cxn modelId="{58B1D6EB-C7FB-1D4E-B024-5AA24A0F633F}" type="presParOf" srcId="{2F13BF3F-3C94-A74E-949F-AA6321353D06}" destId="{0CC2E7FF-F738-B64F-A2D6-0B45C9D54898}" srcOrd="9" destOrd="0" presId="urn:microsoft.com/office/officeart/2005/8/layout/process4"/>
    <dgm:cxn modelId="{A83D4D56-4861-874B-977A-EA6C67547BC8}" type="presParOf" srcId="{2F13BF3F-3C94-A74E-949F-AA6321353D06}" destId="{A0F3939C-4DEC-5C47-A95D-5E586E425C24}" srcOrd="10" destOrd="0" presId="urn:microsoft.com/office/officeart/2005/8/layout/process4"/>
    <dgm:cxn modelId="{578B8729-BCA5-5244-BA1E-D9C0E48A54B5}" type="presParOf" srcId="{A0F3939C-4DEC-5C47-A95D-5E586E425C24}" destId="{869017B2-3353-9D4B-8784-F02AF6C0E752}" srcOrd="0" destOrd="0" presId="urn:microsoft.com/office/officeart/2005/8/layout/process4"/>
    <dgm:cxn modelId="{4B496846-565E-8443-B483-3E54167D7CD1}" type="presParOf" srcId="{A0F3939C-4DEC-5C47-A95D-5E586E425C24}" destId="{AAF6D3CD-13A0-9B40-8E90-AEECC9CE92B2}" srcOrd="1" destOrd="0" presId="urn:microsoft.com/office/officeart/2005/8/layout/process4"/>
    <dgm:cxn modelId="{3F0C858E-EA82-2648-8936-5FBC388B63C6}" type="presParOf" srcId="{A0F3939C-4DEC-5C47-A95D-5E586E425C24}" destId="{2B0B9716-786F-9E40-9473-6C874849DDC9}" srcOrd="2" destOrd="0" presId="urn:microsoft.com/office/officeart/2005/8/layout/process4"/>
    <dgm:cxn modelId="{9607445B-B5D1-BE43-8191-36D7A9FACA2C}" type="presParOf" srcId="{2B0B9716-786F-9E40-9473-6C874849DDC9}" destId="{2671BE71-6CCB-3645-ABAB-49EEDA9CB1FE}"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EB57E46-0AEB-7D44-9C65-D26A6757C8AA}" type="doc">
      <dgm:prSet loTypeId="urn:microsoft.com/office/officeart/2005/8/layout/list1" loCatId="" qsTypeId="urn:microsoft.com/office/officeart/2005/8/quickstyle/simple1" qsCatId="simple" csTypeId="urn:microsoft.com/office/officeart/2005/8/colors/colorful2" csCatId="colorful" phldr="1"/>
      <dgm:spPr/>
      <dgm:t>
        <a:bodyPr/>
        <a:lstStyle/>
        <a:p>
          <a:endParaRPr lang="en-US"/>
        </a:p>
      </dgm:t>
    </dgm:pt>
    <dgm:pt modelId="{96348472-5EAF-7748-825C-937BA482AA09}">
      <dgm:prSet phldrT="[Text]" custT="1"/>
      <dgm:spPr/>
      <dgm:t>
        <a:bodyPr/>
        <a:lstStyle/>
        <a:p>
          <a:r>
            <a:rPr lang="en-US" sz="1600" dirty="0"/>
            <a:t>Customs officer provides full information on regulations set out by the executive order</a:t>
          </a:r>
        </a:p>
      </dgm:t>
    </dgm:pt>
    <dgm:pt modelId="{D3147C8D-164C-424E-88AA-BFEA07C76E48}" type="parTrans" cxnId="{F3FFF311-530E-A94E-8A3E-B4C4725B6BD6}">
      <dgm:prSet/>
      <dgm:spPr/>
      <dgm:t>
        <a:bodyPr/>
        <a:lstStyle/>
        <a:p>
          <a:endParaRPr lang="en-US" sz="1600"/>
        </a:p>
      </dgm:t>
    </dgm:pt>
    <dgm:pt modelId="{AAB3F7BF-3986-A24D-A447-17D138F5CF15}" type="sibTrans" cxnId="{F3FFF311-530E-A94E-8A3E-B4C4725B6BD6}">
      <dgm:prSet/>
      <dgm:spPr/>
      <dgm:t>
        <a:bodyPr/>
        <a:lstStyle/>
        <a:p>
          <a:endParaRPr lang="en-US" sz="1600"/>
        </a:p>
      </dgm:t>
    </dgm:pt>
    <dgm:pt modelId="{A675F4AD-8CDA-F748-B55F-BF84228C12EF}">
      <dgm:prSet phldrT="[Text]" custT="1"/>
      <dgm:spPr/>
      <dgm:t>
        <a:bodyPr/>
        <a:lstStyle/>
        <a:p>
          <a:r>
            <a:rPr lang="en-US" sz="1600" dirty="0"/>
            <a:t>If</a:t>
          </a:r>
          <a:r>
            <a:rPr lang="en-US" sz="1600" baseline="0" dirty="0"/>
            <a:t> fever is detected drivers with international passport are denied the entry to Georgia</a:t>
          </a:r>
          <a:endParaRPr lang="en-US" sz="1600" dirty="0"/>
        </a:p>
      </dgm:t>
    </dgm:pt>
    <dgm:pt modelId="{BA4BCC2E-CB31-5D4B-BD62-FAF9612E8071}" type="parTrans" cxnId="{334F2602-C48A-0248-B3FE-7AB2286F3BDD}">
      <dgm:prSet/>
      <dgm:spPr/>
      <dgm:t>
        <a:bodyPr/>
        <a:lstStyle/>
        <a:p>
          <a:endParaRPr lang="en-US" sz="1600"/>
        </a:p>
      </dgm:t>
    </dgm:pt>
    <dgm:pt modelId="{DBDDA935-E238-1D4D-BC75-9B08F234A551}" type="sibTrans" cxnId="{334F2602-C48A-0248-B3FE-7AB2286F3BDD}">
      <dgm:prSet/>
      <dgm:spPr/>
      <dgm:t>
        <a:bodyPr/>
        <a:lstStyle/>
        <a:p>
          <a:endParaRPr lang="en-US" sz="1600"/>
        </a:p>
      </dgm:t>
    </dgm:pt>
    <dgm:pt modelId="{2F795022-171A-D643-925A-0AD2A7B4BA25}">
      <dgm:prSet phldrT="[Text]" custT="1"/>
      <dgm:spPr/>
      <dgm:t>
        <a:bodyPr/>
        <a:lstStyle/>
        <a:p>
          <a:r>
            <a:rPr lang="en-US" sz="1600" baseline="0" dirty="0"/>
            <a:t> If fever is detected drivers with Georgian citizenship are placed in quarantine, observed at the fever clinics and tested using PCR method. </a:t>
          </a:r>
          <a:endParaRPr lang="en-US" sz="1600" dirty="0"/>
        </a:p>
      </dgm:t>
    </dgm:pt>
    <dgm:pt modelId="{F6B88097-0CBF-7E4C-B8B4-889E1CBE0623}" type="parTrans" cxnId="{7291BA37-173F-774F-BAA2-2D03C454A5FF}">
      <dgm:prSet/>
      <dgm:spPr/>
      <dgm:t>
        <a:bodyPr/>
        <a:lstStyle/>
        <a:p>
          <a:endParaRPr lang="en-US" sz="1600"/>
        </a:p>
      </dgm:t>
    </dgm:pt>
    <dgm:pt modelId="{DFF0C669-289A-AD4C-8C44-015F9836D940}" type="sibTrans" cxnId="{7291BA37-173F-774F-BAA2-2D03C454A5FF}">
      <dgm:prSet/>
      <dgm:spPr/>
      <dgm:t>
        <a:bodyPr/>
        <a:lstStyle/>
        <a:p>
          <a:endParaRPr lang="en-US" sz="1600"/>
        </a:p>
      </dgm:t>
    </dgm:pt>
    <dgm:pt modelId="{475A4902-0039-E147-9713-C549365FB3D7}">
      <dgm:prSet phldrT="[Text]" custT="1"/>
      <dgm:spPr/>
      <dgm:t>
        <a:bodyPr/>
        <a:lstStyle/>
        <a:p>
          <a:r>
            <a:rPr lang="en-US" sz="1600" dirty="0"/>
            <a:t>If fever is NOT detected, drivers are subject to rapid anti-body test. </a:t>
          </a:r>
        </a:p>
      </dgm:t>
    </dgm:pt>
    <dgm:pt modelId="{C1B9773E-E859-FC44-85DF-9C50403079C7}" type="parTrans" cxnId="{0C8A3540-A7D5-B843-B4C7-964EA71FA1B7}">
      <dgm:prSet/>
      <dgm:spPr/>
      <dgm:t>
        <a:bodyPr/>
        <a:lstStyle/>
        <a:p>
          <a:endParaRPr lang="en-US" sz="1600"/>
        </a:p>
      </dgm:t>
    </dgm:pt>
    <dgm:pt modelId="{B78EE71A-E799-8D4D-B630-1CFF13D274D9}" type="sibTrans" cxnId="{0C8A3540-A7D5-B843-B4C7-964EA71FA1B7}">
      <dgm:prSet/>
      <dgm:spPr/>
      <dgm:t>
        <a:bodyPr/>
        <a:lstStyle/>
        <a:p>
          <a:endParaRPr lang="en-US" sz="1600"/>
        </a:p>
      </dgm:t>
    </dgm:pt>
    <dgm:pt modelId="{532408BD-F8BB-1D44-833F-B2BBA75C9653}">
      <dgm:prSet phldrT="[Text]" custT="1"/>
      <dgm:spPr/>
      <dgm:t>
        <a:bodyPr/>
        <a:lstStyle/>
        <a:p>
          <a:r>
            <a:rPr lang="en-US" sz="1600" dirty="0"/>
            <a:t>If test results are negative, those under the observation at fever clinics are escorted to their vehicles by LEPL Land Transport Agency.</a:t>
          </a:r>
        </a:p>
      </dgm:t>
    </dgm:pt>
    <dgm:pt modelId="{F3D5D6BD-C0BE-BB40-AE8E-225DB1DA8C11}" type="parTrans" cxnId="{6F628DE9-C5C2-7344-90B3-DC0EEEF6659D}">
      <dgm:prSet/>
      <dgm:spPr/>
      <dgm:t>
        <a:bodyPr/>
        <a:lstStyle/>
        <a:p>
          <a:endParaRPr lang="en-US" sz="1600"/>
        </a:p>
      </dgm:t>
    </dgm:pt>
    <dgm:pt modelId="{E5595327-98FC-374F-86A1-9F06D1CBC302}" type="sibTrans" cxnId="{6F628DE9-C5C2-7344-90B3-DC0EEEF6659D}">
      <dgm:prSet/>
      <dgm:spPr/>
      <dgm:t>
        <a:bodyPr/>
        <a:lstStyle/>
        <a:p>
          <a:endParaRPr lang="en-US" sz="1600"/>
        </a:p>
      </dgm:t>
    </dgm:pt>
    <dgm:pt modelId="{0E5AF7AE-4D9B-BC41-ACE3-B4693D4112D2}">
      <dgm:prSet phldrT="[Text]" custT="1"/>
      <dgm:spPr/>
      <dgm:t>
        <a:bodyPr/>
        <a:lstStyle/>
        <a:p>
          <a:r>
            <a:rPr lang="en-US" sz="1600" dirty="0"/>
            <a:t>All drivers are subject of thermal screening by the medical staff placed at the border agencies</a:t>
          </a:r>
        </a:p>
      </dgm:t>
    </dgm:pt>
    <dgm:pt modelId="{A0E271BF-6FA3-A14C-BEEC-7321C3C01926}" type="parTrans" cxnId="{EF12E5D7-77BE-0E48-96CA-823DFB4ECA0C}">
      <dgm:prSet/>
      <dgm:spPr/>
      <dgm:t>
        <a:bodyPr/>
        <a:lstStyle/>
        <a:p>
          <a:endParaRPr lang="en-US"/>
        </a:p>
      </dgm:t>
    </dgm:pt>
    <dgm:pt modelId="{B14252C7-FDE8-8A40-B113-79E60D67B771}" type="sibTrans" cxnId="{EF12E5D7-77BE-0E48-96CA-823DFB4ECA0C}">
      <dgm:prSet/>
      <dgm:spPr/>
      <dgm:t>
        <a:bodyPr/>
        <a:lstStyle/>
        <a:p>
          <a:endParaRPr lang="en-US"/>
        </a:p>
      </dgm:t>
    </dgm:pt>
    <dgm:pt modelId="{E252F898-1A25-C640-A3A1-F386DC6B4C56}">
      <dgm:prSet phldrT="[Text]" custT="1"/>
      <dgm:spPr/>
      <dgm:t>
        <a:bodyPr/>
        <a:lstStyle/>
        <a:p>
          <a:r>
            <a:rPr lang="en-US" sz="1600" dirty="0"/>
            <a:t>If test results are positive, drivers with Georgian citizenship are treated at the designated COVID-19 hospitals.</a:t>
          </a:r>
        </a:p>
      </dgm:t>
    </dgm:pt>
    <dgm:pt modelId="{8A707779-9AF2-3A4E-9DA3-56DE861FB8DA}" type="parTrans" cxnId="{CD89250F-C740-9D44-84FA-011A15BA572E}">
      <dgm:prSet/>
      <dgm:spPr/>
      <dgm:t>
        <a:bodyPr/>
        <a:lstStyle/>
        <a:p>
          <a:endParaRPr lang="en-US"/>
        </a:p>
      </dgm:t>
    </dgm:pt>
    <dgm:pt modelId="{D27334D9-1732-B749-A42E-17731AE8275B}" type="sibTrans" cxnId="{CD89250F-C740-9D44-84FA-011A15BA572E}">
      <dgm:prSet/>
      <dgm:spPr/>
      <dgm:t>
        <a:bodyPr/>
        <a:lstStyle/>
        <a:p>
          <a:endParaRPr lang="en-US"/>
        </a:p>
      </dgm:t>
    </dgm:pt>
    <dgm:pt modelId="{DC201B73-544B-0D4B-A266-C5005617CDBE}" type="pres">
      <dgm:prSet presAssocID="{4EB57E46-0AEB-7D44-9C65-D26A6757C8AA}" presName="linear" presStyleCnt="0">
        <dgm:presLayoutVars>
          <dgm:dir/>
          <dgm:animLvl val="lvl"/>
          <dgm:resizeHandles val="exact"/>
        </dgm:presLayoutVars>
      </dgm:prSet>
      <dgm:spPr/>
    </dgm:pt>
    <dgm:pt modelId="{E2BC4C32-D6D9-2544-8F55-1BBFD2626C76}" type="pres">
      <dgm:prSet presAssocID="{96348472-5EAF-7748-825C-937BA482AA09}" presName="parentLin" presStyleCnt="0"/>
      <dgm:spPr/>
    </dgm:pt>
    <dgm:pt modelId="{21D174E4-6245-8B4A-8150-51C19D9BE632}" type="pres">
      <dgm:prSet presAssocID="{96348472-5EAF-7748-825C-937BA482AA09}" presName="parentLeftMargin" presStyleLbl="node1" presStyleIdx="0" presStyleCnt="7"/>
      <dgm:spPr/>
    </dgm:pt>
    <dgm:pt modelId="{70E1109A-7EC7-424E-A79F-2BE89F449C16}" type="pres">
      <dgm:prSet presAssocID="{96348472-5EAF-7748-825C-937BA482AA09}" presName="parentText" presStyleLbl="node1" presStyleIdx="0" presStyleCnt="7">
        <dgm:presLayoutVars>
          <dgm:chMax val="0"/>
          <dgm:bulletEnabled val="1"/>
        </dgm:presLayoutVars>
      </dgm:prSet>
      <dgm:spPr/>
    </dgm:pt>
    <dgm:pt modelId="{57EF2600-F9DB-464B-B931-86F1C9CD3B92}" type="pres">
      <dgm:prSet presAssocID="{96348472-5EAF-7748-825C-937BA482AA09}" presName="negativeSpace" presStyleCnt="0"/>
      <dgm:spPr/>
    </dgm:pt>
    <dgm:pt modelId="{110E1440-EA6A-5046-9E2A-8E2EDBD20DB7}" type="pres">
      <dgm:prSet presAssocID="{96348472-5EAF-7748-825C-937BA482AA09}" presName="childText" presStyleLbl="conFgAcc1" presStyleIdx="0" presStyleCnt="7">
        <dgm:presLayoutVars>
          <dgm:bulletEnabled val="1"/>
        </dgm:presLayoutVars>
      </dgm:prSet>
      <dgm:spPr/>
    </dgm:pt>
    <dgm:pt modelId="{D9B107AB-CFEB-794A-82CE-191B1B1E4CA4}" type="pres">
      <dgm:prSet presAssocID="{AAB3F7BF-3986-A24D-A447-17D138F5CF15}" presName="spaceBetweenRectangles" presStyleCnt="0"/>
      <dgm:spPr/>
    </dgm:pt>
    <dgm:pt modelId="{E8EE7357-8152-C14A-8132-12210D05781D}" type="pres">
      <dgm:prSet presAssocID="{0E5AF7AE-4D9B-BC41-ACE3-B4693D4112D2}" presName="parentLin" presStyleCnt="0"/>
      <dgm:spPr/>
    </dgm:pt>
    <dgm:pt modelId="{F97BFC70-2FC9-BA47-9022-0AA20E7FA446}" type="pres">
      <dgm:prSet presAssocID="{0E5AF7AE-4D9B-BC41-ACE3-B4693D4112D2}" presName="parentLeftMargin" presStyleLbl="node1" presStyleIdx="0" presStyleCnt="7"/>
      <dgm:spPr/>
    </dgm:pt>
    <dgm:pt modelId="{1EB89BCB-F452-B145-86D7-34840526ED7A}" type="pres">
      <dgm:prSet presAssocID="{0E5AF7AE-4D9B-BC41-ACE3-B4693D4112D2}" presName="parentText" presStyleLbl="node1" presStyleIdx="1" presStyleCnt="7">
        <dgm:presLayoutVars>
          <dgm:chMax val="0"/>
          <dgm:bulletEnabled val="1"/>
        </dgm:presLayoutVars>
      </dgm:prSet>
      <dgm:spPr/>
    </dgm:pt>
    <dgm:pt modelId="{C51F344A-3C2B-D14E-85E8-EA2F924C1296}" type="pres">
      <dgm:prSet presAssocID="{0E5AF7AE-4D9B-BC41-ACE3-B4693D4112D2}" presName="negativeSpace" presStyleCnt="0"/>
      <dgm:spPr/>
    </dgm:pt>
    <dgm:pt modelId="{52C26650-6FB4-5C40-93A6-EBC3AECCF6A2}" type="pres">
      <dgm:prSet presAssocID="{0E5AF7AE-4D9B-BC41-ACE3-B4693D4112D2}" presName="childText" presStyleLbl="conFgAcc1" presStyleIdx="1" presStyleCnt="7">
        <dgm:presLayoutVars>
          <dgm:bulletEnabled val="1"/>
        </dgm:presLayoutVars>
      </dgm:prSet>
      <dgm:spPr/>
    </dgm:pt>
    <dgm:pt modelId="{E09E7F62-5524-4240-BF00-0017A9C78DBA}" type="pres">
      <dgm:prSet presAssocID="{B14252C7-FDE8-8A40-B113-79E60D67B771}" presName="spaceBetweenRectangles" presStyleCnt="0"/>
      <dgm:spPr/>
    </dgm:pt>
    <dgm:pt modelId="{5160EB31-2896-9444-BF84-C6F5EB1D3803}" type="pres">
      <dgm:prSet presAssocID="{A675F4AD-8CDA-F748-B55F-BF84228C12EF}" presName="parentLin" presStyleCnt="0"/>
      <dgm:spPr/>
    </dgm:pt>
    <dgm:pt modelId="{807C5771-8DEF-D54E-AFF2-F719B754729F}" type="pres">
      <dgm:prSet presAssocID="{A675F4AD-8CDA-F748-B55F-BF84228C12EF}" presName="parentLeftMargin" presStyleLbl="node1" presStyleIdx="1" presStyleCnt="7"/>
      <dgm:spPr/>
    </dgm:pt>
    <dgm:pt modelId="{E6C8F0D4-4B01-1C49-9565-3CEFB09A76B4}" type="pres">
      <dgm:prSet presAssocID="{A675F4AD-8CDA-F748-B55F-BF84228C12EF}" presName="parentText" presStyleLbl="node1" presStyleIdx="2" presStyleCnt="7">
        <dgm:presLayoutVars>
          <dgm:chMax val="0"/>
          <dgm:bulletEnabled val="1"/>
        </dgm:presLayoutVars>
      </dgm:prSet>
      <dgm:spPr/>
    </dgm:pt>
    <dgm:pt modelId="{6D75E522-5016-D146-90E6-C1BF732911F4}" type="pres">
      <dgm:prSet presAssocID="{A675F4AD-8CDA-F748-B55F-BF84228C12EF}" presName="negativeSpace" presStyleCnt="0"/>
      <dgm:spPr/>
    </dgm:pt>
    <dgm:pt modelId="{7C10B0E1-8569-D144-85D1-7E4F0BBF42FF}" type="pres">
      <dgm:prSet presAssocID="{A675F4AD-8CDA-F748-B55F-BF84228C12EF}" presName="childText" presStyleLbl="conFgAcc1" presStyleIdx="2" presStyleCnt="7">
        <dgm:presLayoutVars>
          <dgm:bulletEnabled val="1"/>
        </dgm:presLayoutVars>
      </dgm:prSet>
      <dgm:spPr/>
    </dgm:pt>
    <dgm:pt modelId="{D99A93E7-9332-A741-A1A5-3C746E79BEE9}" type="pres">
      <dgm:prSet presAssocID="{DBDDA935-E238-1D4D-BC75-9B08F234A551}" presName="spaceBetweenRectangles" presStyleCnt="0"/>
      <dgm:spPr/>
    </dgm:pt>
    <dgm:pt modelId="{4133F88B-5A6B-5143-BEA9-51A98CECC7BE}" type="pres">
      <dgm:prSet presAssocID="{2F795022-171A-D643-925A-0AD2A7B4BA25}" presName="parentLin" presStyleCnt="0"/>
      <dgm:spPr/>
    </dgm:pt>
    <dgm:pt modelId="{105B40EC-E950-E84A-A267-45C493AC38ED}" type="pres">
      <dgm:prSet presAssocID="{2F795022-171A-D643-925A-0AD2A7B4BA25}" presName="parentLeftMargin" presStyleLbl="node1" presStyleIdx="2" presStyleCnt="7"/>
      <dgm:spPr/>
    </dgm:pt>
    <dgm:pt modelId="{8EFC6514-7EC7-1A4A-B79D-4D474A9E3EDE}" type="pres">
      <dgm:prSet presAssocID="{2F795022-171A-D643-925A-0AD2A7B4BA25}" presName="parentText" presStyleLbl="node1" presStyleIdx="3" presStyleCnt="7">
        <dgm:presLayoutVars>
          <dgm:chMax val="0"/>
          <dgm:bulletEnabled val="1"/>
        </dgm:presLayoutVars>
      </dgm:prSet>
      <dgm:spPr/>
    </dgm:pt>
    <dgm:pt modelId="{844B7711-9999-1E4C-8C9C-03D67BE15409}" type="pres">
      <dgm:prSet presAssocID="{2F795022-171A-D643-925A-0AD2A7B4BA25}" presName="negativeSpace" presStyleCnt="0"/>
      <dgm:spPr/>
    </dgm:pt>
    <dgm:pt modelId="{A3F0F87F-03BF-834D-8AD6-BF2D179A95A8}" type="pres">
      <dgm:prSet presAssocID="{2F795022-171A-D643-925A-0AD2A7B4BA25}" presName="childText" presStyleLbl="conFgAcc1" presStyleIdx="3" presStyleCnt="7">
        <dgm:presLayoutVars>
          <dgm:bulletEnabled val="1"/>
        </dgm:presLayoutVars>
      </dgm:prSet>
      <dgm:spPr/>
    </dgm:pt>
    <dgm:pt modelId="{90DE5ECF-9602-8F4C-B572-D33162E74EE7}" type="pres">
      <dgm:prSet presAssocID="{DFF0C669-289A-AD4C-8C44-015F9836D940}" presName="spaceBetweenRectangles" presStyleCnt="0"/>
      <dgm:spPr/>
    </dgm:pt>
    <dgm:pt modelId="{1CA375C1-0C46-DC4B-9DA3-B332DCB0FDA9}" type="pres">
      <dgm:prSet presAssocID="{475A4902-0039-E147-9713-C549365FB3D7}" presName="parentLin" presStyleCnt="0"/>
      <dgm:spPr/>
    </dgm:pt>
    <dgm:pt modelId="{E9EBF6E7-D86C-A34B-AA47-BF832B575887}" type="pres">
      <dgm:prSet presAssocID="{475A4902-0039-E147-9713-C549365FB3D7}" presName="parentLeftMargin" presStyleLbl="node1" presStyleIdx="3" presStyleCnt="7"/>
      <dgm:spPr/>
    </dgm:pt>
    <dgm:pt modelId="{BB562D8B-E60A-8542-B12A-587CD151FDA8}" type="pres">
      <dgm:prSet presAssocID="{475A4902-0039-E147-9713-C549365FB3D7}" presName="parentText" presStyleLbl="node1" presStyleIdx="4" presStyleCnt="7">
        <dgm:presLayoutVars>
          <dgm:chMax val="0"/>
          <dgm:bulletEnabled val="1"/>
        </dgm:presLayoutVars>
      </dgm:prSet>
      <dgm:spPr/>
    </dgm:pt>
    <dgm:pt modelId="{E4AFF233-F444-8C4B-814C-32E2148BE888}" type="pres">
      <dgm:prSet presAssocID="{475A4902-0039-E147-9713-C549365FB3D7}" presName="negativeSpace" presStyleCnt="0"/>
      <dgm:spPr/>
    </dgm:pt>
    <dgm:pt modelId="{88EC38E6-80BA-CC4D-8849-E55F1B91D3EB}" type="pres">
      <dgm:prSet presAssocID="{475A4902-0039-E147-9713-C549365FB3D7}" presName="childText" presStyleLbl="conFgAcc1" presStyleIdx="4" presStyleCnt="7">
        <dgm:presLayoutVars>
          <dgm:bulletEnabled val="1"/>
        </dgm:presLayoutVars>
      </dgm:prSet>
      <dgm:spPr/>
    </dgm:pt>
    <dgm:pt modelId="{83B041D0-8081-8E4E-AA72-5508994B2269}" type="pres">
      <dgm:prSet presAssocID="{B78EE71A-E799-8D4D-B630-1CFF13D274D9}" presName="spaceBetweenRectangles" presStyleCnt="0"/>
      <dgm:spPr/>
    </dgm:pt>
    <dgm:pt modelId="{93F2AB56-4282-FA44-A79D-5787B7C896DF}" type="pres">
      <dgm:prSet presAssocID="{532408BD-F8BB-1D44-833F-B2BBA75C9653}" presName="parentLin" presStyleCnt="0"/>
      <dgm:spPr/>
    </dgm:pt>
    <dgm:pt modelId="{E4BA4CDE-B037-0740-B9CB-6D3AE5CE1513}" type="pres">
      <dgm:prSet presAssocID="{532408BD-F8BB-1D44-833F-B2BBA75C9653}" presName="parentLeftMargin" presStyleLbl="node1" presStyleIdx="4" presStyleCnt="7"/>
      <dgm:spPr/>
    </dgm:pt>
    <dgm:pt modelId="{036B83A6-1CDA-1E42-A6F2-0FEB8DC07DA2}" type="pres">
      <dgm:prSet presAssocID="{532408BD-F8BB-1D44-833F-B2BBA75C9653}" presName="parentText" presStyleLbl="node1" presStyleIdx="5" presStyleCnt="7">
        <dgm:presLayoutVars>
          <dgm:chMax val="0"/>
          <dgm:bulletEnabled val="1"/>
        </dgm:presLayoutVars>
      </dgm:prSet>
      <dgm:spPr/>
    </dgm:pt>
    <dgm:pt modelId="{906E30CC-6E19-184D-9493-6E6B2CFBDB45}" type="pres">
      <dgm:prSet presAssocID="{532408BD-F8BB-1D44-833F-B2BBA75C9653}" presName="negativeSpace" presStyleCnt="0"/>
      <dgm:spPr/>
    </dgm:pt>
    <dgm:pt modelId="{002F1ECA-D505-004F-AEA7-73EE2961C2AF}" type="pres">
      <dgm:prSet presAssocID="{532408BD-F8BB-1D44-833F-B2BBA75C9653}" presName="childText" presStyleLbl="conFgAcc1" presStyleIdx="5" presStyleCnt="7">
        <dgm:presLayoutVars>
          <dgm:bulletEnabled val="1"/>
        </dgm:presLayoutVars>
      </dgm:prSet>
      <dgm:spPr/>
    </dgm:pt>
    <dgm:pt modelId="{DE087183-4884-FA40-BAEC-EE1F791233B7}" type="pres">
      <dgm:prSet presAssocID="{E5595327-98FC-374F-86A1-9F06D1CBC302}" presName="spaceBetweenRectangles" presStyleCnt="0"/>
      <dgm:spPr/>
    </dgm:pt>
    <dgm:pt modelId="{387A46BE-AF87-B24E-92F6-48CBFBD47A21}" type="pres">
      <dgm:prSet presAssocID="{E252F898-1A25-C640-A3A1-F386DC6B4C56}" presName="parentLin" presStyleCnt="0"/>
      <dgm:spPr/>
    </dgm:pt>
    <dgm:pt modelId="{FBA7087D-20D9-0041-AB11-82E263A2253F}" type="pres">
      <dgm:prSet presAssocID="{E252F898-1A25-C640-A3A1-F386DC6B4C56}" presName="parentLeftMargin" presStyleLbl="node1" presStyleIdx="5" presStyleCnt="7"/>
      <dgm:spPr/>
    </dgm:pt>
    <dgm:pt modelId="{13FDCB8E-7080-AE47-A61A-02C9BD0CF7A9}" type="pres">
      <dgm:prSet presAssocID="{E252F898-1A25-C640-A3A1-F386DC6B4C56}" presName="parentText" presStyleLbl="node1" presStyleIdx="6" presStyleCnt="7">
        <dgm:presLayoutVars>
          <dgm:chMax val="0"/>
          <dgm:bulletEnabled val="1"/>
        </dgm:presLayoutVars>
      </dgm:prSet>
      <dgm:spPr/>
    </dgm:pt>
    <dgm:pt modelId="{3DB5169D-56C4-6A4B-BF16-79F3E26A4985}" type="pres">
      <dgm:prSet presAssocID="{E252F898-1A25-C640-A3A1-F386DC6B4C56}" presName="negativeSpace" presStyleCnt="0"/>
      <dgm:spPr/>
    </dgm:pt>
    <dgm:pt modelId="{5F09C48D-7268-FA46-BB1B-DBAC564AB7E8}" type="pres">
      <dgm:prSet presAssocID="{E252F898-1A25-C640-A3A1-F386DC6B4C56}" presName="childText" presStyleLbl="conFgAcc1" presStyleIdx="6" presStyleCnt="7">
        <dgm:presLayoutVars>
          <dgm:bulletEnabled val="1"/>
        </dgm:presLayoutVars>
      </dgm:prSet>
      <dgm:spPr/>
    </dgm:pt>
  </dgm:ptLst>
  <dgm:cxnLst>
    <dgm:cxn modelId="{334F2602-C48A-0248-B3FE-7AB2286F3BDD}" srcId="{4EB57E46-0AEB-7D44-9C65-D26A6757C8AA}" destId="{A675F4AD-8CDA-F748-B55F-BF84228C12EF}" srcOrd="2" destOrd="0" parTransId="{BA4BCC2E-CB31-5D4B-BD62-FAF9612E8071}" sibTransId="{DBDDA935-E238-1D4D-BC75-9B08F234A551}"/>
    <dgm:cxn modelId="{CD89250F-C740-9D44-84FA-011A15BA572E}" srcId="{4EB57E46-0AEB-7D44-9C65-D26A6757C8AA}" destId="{E252F898-1A25-C640-A3A1-F386DC6B4C56}" srcOrd="6" destOrd="0" parTransId="{8A707779-9AF2-3A4E-9DA3-56DE861FB8DA}" sibTransId="{D27334D9-1732-B749-A42E-17731AE8275B}"/>
    <dgm:cxn modelId="{F3FFF311-530E-A94E-8A3E-B4C4725B6BD6}" srcId="{4EB57E46-0AEB-7D44-9C65-D26A6757C8AA}" destId="{96348472-5EAF-7748-825C-937BA482AA09}" srcOrd="0" destOrd="0" parTransId="{D3147C8D-164C-424E-88AA-BFEA07C76E48}" sibTransId="{AAB3F7BF-3986-A24D-A447-17D138F5CF15}"/>
    <dgm:cxn modelId="{7291BA37-173F-774F-BAA2-2D03C454A5FF}" srcId="{4EB57E46-0AEB-7D44-9C65-D26A6757C8AA}" destId="{2F795022-171A-D643-925A-0AD2A7B4BA25}" srcOrd="3" destOrd="0" parTransId="{F6B88097-0CBF-7E4C-B8B4-889E1CBE0623}" sibTransId="{DFF0C669-289A-AD4C-8C44-015F9836D940}"/>
    <dgm:cxn modelId="{FFCFCC3C-A5B7-4E4F-AEC3-D020ED51F7FC}" type="presOf" srcId="{475A4902-0039-E147-9713-C549365FB3D7}" destId="{E9EBF6E7-D86C-A34B-AA47-BF832B575887}" srcOrd="0" destOrd="0" presId="urn:microsoft.com/office/officeart/2005/8/layout/list1"/>
    <dgm:cxn modelId="{0C8A3540-A7D5-B843-B4C7-964EA71FA1B7}" srcId="{4EB57E46-0AEB-7D44-9C65-D26A6757C8AA}" destId="{475A4902-0039-E147-9713-C549365FB3D7}" srcOrd="4" destOrd="0" parTransId="{C1B9773E-E859-FC44-85DF-9C50403079C7}" sibTransId="{B78EE71A-E799-8D4D-B630-1CFF13D274D9}"/>
    <dgm:cxn modelId="{BD61DE4C-E380-604B-9AB5-A5932628CF96}" type="presOf" srcId="{0E5AF7AE-4D9B-BC41-ACE3-B4693D4112D2}" destId="{1EB89BCB-F452-B145-86D7-34840526ED7A}" srcOrd="1" destOrd="0" presId="urn:microsoft.com/office/officeart/2005/8/layout/list1"/>
    <dgm:cxn modelId="{6D75E754-9BAC-304D-BD90-E4714346AFA7}" type="presOf" srcId="{96348472-5EAF-7748-825C-937BA482AA09}" destId="{21D174E4-6245-8B4A-8150-51C19D9BE632}" srcOrd="0" destOrd="0" presId="urn:microsoft.com/office/officeart/2005/8/layout/list1"/>
    <dgm:cxn modelId="{37FF2A66-6627-5643-BC45-F448F4D778C7}" type="presOf" srcId="{532408BD-F8BB-1D44-833F-B2BBA75C9653}" destId="{E4BA4CDE-B037-0740-B9CB-6D3AE5CE1513}" srcOrd="0" destOrd="0" presId="urn:microsoft.com/office/officeart/2005/8/layout/list1"/>
    <dgm:cxn modelId="{5767978C-90B4-9F4C-A28F-8876F2E0831F}" type="presOf" srcId="{2F795022-171A-D643-925A-0AD2A7B4BA25}" destId="{8EFC6514-7EC7-1A4A-B79D-4D474A9E3EDE}" srcOrd="1" destOrd="0" presId="urn:microsoft.com/office/officeart/2005/8/layout/list1"/>
    <dgm:cxn modelId="{9FF81693-1296-D744-86A6-CFDC391EE270}" type="presOf" srcId="{A675F4AD-8CDA-F748-B55F-BF84228C12EF}" destId="{807C5771-8DEF-D54E-AFF2-F719B754729F}" srcOrd="0" destOrd="0" presId="urn:microsoft.com/office/officeart/2005/8/layout/list1"/>
    <dgm:cxn modelId="{60BB93A4-6B8D-9046-A9DB-0D5C17A93532}" type="presOf" srcId="{E252F898-1A25-C640-A3A1-F386DC6B4C56}" destId="{13FDCB8E-7080-AE47-A61A-02C9BD0CF7A9}" srcOrd="1" destOrd="0" presId="urn:microsoft.com/office/officeart/2005/8/layout/list1"/>
    <dgm:cxn modelId="{8613A5AF-3844-1043-A402-CFE79E001259}" type="presOf" srcId="{532408BD-F8BB-1D44-833F-B2BBA75C9653}" destId="{036B83A6-1CDA-1E42-A6F2-0FEB8DC07DA2}" srcOrd="1" destOrd="0" presId="urn:microsoft.com/office/officeart/2005/8/layout/list1"/>
    <dgm:cxn modelId="{62BB57B8-E6E6-B341-B586-FF9C2C00FEF0}" type="presOf" srcId="{0E5AF7AE-4D9B-BC41-ACE3-B4693D4112D2}" destId="{F97BFC70-2FC9-BA47-9022-0AA20E7FA446}" srcOrd="0" destOrd="0" presId="urn:microsoft.com/office/officeart/2005/8/layout/list1"/>
    <dgm:cxn modelId="{6807CABA-B870-FE40-AEBB-63AAE9B7B5DA}" type="presOf" srcId="{475A4902-0039-E147-9713-C549365FB3D7}" destId="{BB562D8B-E60A-8542-B12A-587CD151FDA8}" srcOrd="1" destOrd="0" presId="urn:microsoft.com/office/officeart/2005/8/layout/list1"/>
    <dgm:cxn modelId="{E6B075C7-1E35-684A-8CC3-4A260E9B6AFE}" type="presOf" srcId="{4EB57E46-0AEB-7D44-9C65-D26A6757C8AA}" destId="{DC201B73-544B-0D4B-A266-C5005617CDBE}" srcOrd="0" destOrd="0" presId="urn:microsoft.com/office/officeart/2005/8/layout/list1"/>
    <dgm:cxn modelId="{EF12E5D7-77BE-0E48-96CA-823DFB4ECA0C}" srcId="{4EB57E46-0AEB-7D44-9C65-D26A6757C8AA}" destId="{0E5AF7AE-4D9B-BC41-ACE3-B4693D4112D2}" srcOrd="1" destOrd="0" parTransId="{A0E271BF-6FA3-A14C-BEEC-7321C3C01926}" sibTransId="{B14252C7-FDE8-8A40-B113-79E60D67B771}"/>
    <dgm:cxn modelId="{CC241CDE-B667-0A4B-86B4-C771FEC42FAB}" type="presOf" srcId="{E252F898-1A25-C640-A3A1-F386DC6B4C56}" destId="{FBA7087D-20D9-0041-AB11-82E263A2253F}" srcOrd="0" destOrd="0" presId="urn:microsoft.com/office/officeart/2005/8/layout/list1"/>
    <dgm:cxn modelId="{6F628DE9-C5C2-7344-90B3-DC0EEEF6659D}" srcId="{4EB57E46-0AEB-7D44-9C65-D26A6757C8AA}" destId="{532408BD-F8BB-1D44-833F-B2BBA75C9653}" srcOrd="5" destOrd="0" parTransId="{F3D5D6BD-C0BE-BB40-AE8E-225DB1DA8C11}" sibTransId="{E5595327-98FC-374F-86A1-9F06D1CBC302}"/>
    <dgm:cxn modelId="{FCD15EEB-7AD4-C54B-B4E1-EFEF871AB4F8}" type="presOf" srcId="{2F795022-171A-D643-925A-0AD2A7B4BA25}" destId="{105B40EC-E950-E84A-A267-45C493AC38ED}" srcOrd="0" destOrd="0" presId="urn:microsoft.com/office/officeart/2005/8/layout/list1"/>
    <dgm:cxn modelId="{47C6BEF0-A96D-1140-A576-B04052BA246D}" type="presOf" srcId="{A675F4AD-8CDA-F748-B55F-BF84228C12EF}" destId="{E6C8F0D4-4B01-1C49-9565-3CEFB09A76B4}" srcOrd="1" destOrd="0" presId="urn:microsoft.com/office/officeart/2005/8/layout/list1"/>
    <dgm:cxn modelId="{BB270DF4-4081-894F-A1D3-2C3CBEBB4987}" type="presOf" srcId="{96348472-5EAF-7748-825C-937BA482AA09}" destId="{70E1109A-7EC7-424E-A79F-2BE89F449C16}" srcOrd="1" destOrd="0" presId="urn:microsoft.com/office/officeart/2005/8/layout/list1"/>
    <dgm:cxn modelId="{44317B35-2A0E-C04C-9AB2-01C2DD048973}" type="presParOf" srcId="{DC201B73-544B-0D4B-A266-C5005617CDBE}" destId="{E2BC4C32-D6D9-2544-8F55-1BBFD2626C76}" srcOrd="0" destOrd="0" presId="urn:microsoft.com/office/officeart/2005/8/layout/list1"/>
    <dgm:cxn modelId="{6DF91402-333A-9643-8AC7-A9C8B75D94AC}" type="presParOf" srcId="{E2BC4C32-D6D9-2544-8F55-1BBFD2626C76}" destId="{21D174E4-6245-8B4A-8150-51C19D9BE632}" srcOrd="0" destOrd="0" presId="urn:microsoft.com/office/officeart/2005/8/layout/list1"/>
    <dgm:cxn modelId="{A9DE072D-4F3D-F140-8255-DA88CEFB5545}" type="presParOf" srcId="{E2BC4C32-D6D9-2544-8F55-1BBFD2626C76}" destId="{70E1109A-7EC7-424E-A79F-2BE89F449C16}" srcOrd="1" destOrd="0" presId="urn:microsoft.com/office/officeart/2005/8/layout/list1"/>
    <dgm:cxn modelId="{FE6A02A3-2012-2448-9B09-5FC3EC8D4A13}" type="presParOf" srcId="{DC201B73-544B-0D4B-A266-C5005617CDBE}" destId="{57EF2600-F9DB-464B-B931-86F1C9CD3B92}" srcOrd="1" destOrd="0" presId="urn:microsoft.com/office/officeart/2005/8/layout/list1"/>
    <dgm:cxn modelId="{9C0C62D0-0E35-0748-A76E-DA935E7A9E9B}" type="presParOf" srcId="{DC201B73-544B-0D4B-A266-C5005617CDBE}" destId="{110E1440-EA6A-5046-9E2A-8E2EDBD20DB7}" srcOrd="2" destOrd="0" presId="urn:microsoft.com/office/officeart/2005/8/layout/list1"/>
    <dgm:cxn modelId="{D7D0CB3A-79B2-A442-A0A1-A3015E5A1EE1}" type="presParOf" srcId="{DC201B73-544B-0D4B-A266-C5005617CDBE}" destId="{D9B107AB-CFEB-794A-82CE-191B1B1E4CA4}" srcOrd="3" destOrd="0" presId="urn:microsoft.com/office/officeart/2005/8/layout/list1"/>
    <dgm:cxn modelId="{D2B8CC0E-EECD-F744-8362-E3046419858E}" type="presParOf" srcId="{DC201B73-544B-0D4B-A266-C5005617CDBE}" destId="{E8EE7357-8152-C14A-8132-12210D05781D}" srcOrd="4" destOrd="0" presId="urn:microsoft.com/office/officeart/2005/8/layout/list1"/>
    <dgm:cxn modelId="{B3CF6F1D-7790-434B-9D28-3B8C686C215C}" type="presParOf" srcId="{E8EE7357-8152-C14A-8132-12210D05781D}" destId="{F97BFC70-2FC9-BA47-9022-0AA20E7FA446}" srcOrd="0" destOrd="0" presId="urn:microsoft.com/office/officeart/2005/8/layout/list1"/>
    <dgm:cxn modelId="{B11FB9B1-9BB2-5C4A-9F90-9B4F06ADB4DA}" type="presParOf" srcId="{E8EE7357-8152-C14A-8132-12210D05781D}" destId="{1EB89BCB-F452-B145-86D7-34840526ED7A}" srcOrd="1" destOrd="0" presId="urn:microsoft.com/office/officeart/2005/8/layout/list1"/>
    <dgm:cxn modelId="{344490A8-F544-CA47-A7AA-79E8D4532C5B}" type="presParOf" srcId="{DC201B73-544B-0D4B-A266-C5005617CDBE}" destId="{C51F344A-3C2B-D14E-85E8-EA2F924C1296}" srcOrd="5" destOrd="0" presId="urn:microsoft.com/office/officeart/2005/8/layout/list1"/>
    <dgm:cxn modelId="{0AC99B20-1FB2-C84A-A0D7-9EC4A54374E3}" type="presParOf" srcId="{DC201B73-544B-0D4B-A266-C5005617CDBE}" destId="{52C26650-6FB4-5C40-93A6-EBC3AECCF6A2}" srcOrd="6" destOrd="0" presId="urn:microsoft.com/office/officeart/2005/8/layout/list1"/>
    <dgm:cxn modelId="{7EA1145E-9C2D-364A-976F-A1FEF45CC59F}" type="presParOf" srcId="{DC201B73-544B-0D4B-A266-C5005617CDBE}" destId="{E09E7F62-5524-4240-BF00-0017A9C78DBA}" srcOrd="7" destOrd="0" presId="urn:microsoft.com/office/officeart/2005/8/layout/list1"/>
    <dgm:cxn modelId="{B3253D91-B86C-7F42-A4BB-A68AF2A3BC33}" type="presParOf" srcId="{DC201B73-544B-0D4B-A266-C5005617CDBE}" destId="{5160EB31-2896-9444-BF84-C6F5EB1D3803}" srcOrd="8" destOrd="0" presId="urn:microsoft.com/office/officeart/2005/8/layout/list1"/>
    <dgm:cxn modelId="{A4F61167-8376-1944-93CC-4AE7221E9A03}" type="presParOf" srcId="{5160EB31-2896-9444-BF84-C6F5EB1D3803}" destId="{807C5771-8DEF-D54E-AFF2-F719B754729F}" srcOrd="0" destOrd="0" presId="urn:microsoft.com/office/officeart/2005/8/layout/list1"/>
    <dgm:cxn modelId="{50220554-539D-6E4D-A030-F8871268617A}" type="presParOf" srcId="{5160EB31-2896-9444-BF84-C6F5EB1D3803}" destId="{E6C8F0D4-4B01-1C49-9565-3CEFB09A76B4}" srcOrd="1" destOrd="0" presId="urn:microsoft.com/office/officeart/2005/8/layout/list1"/>
    <dgm:cxn modelId="{C61981F7-408E-9842-B0DA-1DF838763288}" type="presParOf" srcId="{DC201B73-544B-0D4B-A266-C5005617CDBE}" destId="{6D75E522-5016-D146-90E6-C1BF732911F4}" srcOrd="9" destOrd="0" presId="urn:microsoft.com/office/officeart/2005/8/layout/list1"/>
    <dgm:cxn modelId="{5A29C898-4A86-904E-8CA2-45B44A819568}" type="presParOf" srcId="{DC201B73-544B-0D4B-A266-C5005617CDBE}" destId="{7C10B0E1-8569-D144-85D1-7E4F0BBF42FF}" srcOrd="10" destOrd="0" presId="urn:microsoft.com/office/officeart/2005/8/layout/list1"/>
    <dgm:cxn modelId="{1EA41B06-ADF9-9540-A915-21ECE1D0CB5F}" type="presParOf" srcId="{DC201B73-544B-0D4B-A266-C5005617CDBE}" destId="{D99A93E7-9332-A741-A1A5-3C746E79BEE9}" srcOrd="11" destOrd="0" presId="urn:microsoft.com/office/officeart/2005/8/layout/list1"/>
    <dgm:cxn modelId="{B5CFF1CC-4BFB-DA47-BB46-F8FCCBA29D9A}" type="presParOf" srcId="{DC201B73-544B-0D4B-A266-C5005617CDBE}" destId="{4133F88B-5A6B-5143-BEA9-51A98CECC7BE}" srcOrd="12" destOrd="0" presId="urn:microsoft.com/office/officeart/2005/8/layout/list1"/>
    <dgm:cxn modelId="{C2532383-6391-6C40-B217-A01E709C7C3C}" type="presParOf" srcId="{4133F88B-5A6B-5143-BEA9-51A98CECC7BE}" destId="{105B40EC-E950-E84A-A267-45C493AC38ED}" srcOrd="0" destOrd="0" presId="urn:microsoft.com/office/officeart/2005/8/layout/list1"/>
    <dgm:cxn modelId="{7ACCE518-A505-994F-BAA5-7AD85874E11C}" type="presParOf" srcId="{4133F88B-5A6B-5143-BEA9-51A98CECC7BE}" destId="{8EFC6514-7EC7-1A4A-B79D-4D474A9E3EDE}" srcOrd="1" destOrd="0" presId="urn:microsoft.com/office/officeart/2005/8/layout/list1"/>
    <dgm:cxn modelId="{6A285750-4C05-FD46-AD40-C55E9E553BCF}" type="presParOf" srcId="{DC201B73-544B-0D4B-A266-C5005617CDBE}" destId="{844B7711-9999-1E4C-8C9C-03D67BE15409}" srcOrd="13" destOrd="0" presId="urn:microsoft.com/office/officeart/2005/8/layout/list1"/>
    <dgm:cxn modelId="{F4C931AB-A677-044D-9054-1C965E13486D}" type="presParOf" srcId="{DC201B73-544B-0D4B-A266-C5005617CDBE}" destId="{A3F0F87F-03BF-834D-8AD6-BF2D179A95A8}" srcOrd="14" destOrd="0" presId="urn:microsoft.com/office/officeart/2005/8/layout/list1"/>
    <dgm:cxn modelId="{CF1DE991-568E-154C-B2E2-B67B50E92148}" type="presParOf" srcId="{DC201B73-544B-0D4B-A266-C5005617CDBE}" destId="{90DE5ECF-9602-8F4C-B572-D33162E74EE7}" srcOrd="15" destOrd="0" presId="urn:microsoft.com/office/officeart/2005/8/layout/list1"/>
    <dgm:cxn modelId="{AC614707-846C-BA46-88D5-CBABC26F5D43}" type="presParOf" srcId="{DC201B73-544B-0D4B-A266-C5005617CDBE}" destId="{1CA375C1-0C46-DC4B-9DA3-B332DCB0FDA9}" srcOrd="16" destOrd="0" presId="urn:microsoft.com/office/officeart/2005/8/layout/list1"/>
    <dgm:cxn modelId="{65CC561E-A515-7B4B-AF19-F87DEC2C59CA}" type="presParOf" srcId="{1CA375C1-0C46-DC4B-9DA3-B332DCB0FDA9}" destId="{E9EBF6E7-D86C-A34B-AA47-BF832B575887}" srcOrd="0" destOrd="0" presId="urn:microsoft.com/office/officeart/2005/8/layout/list1"/>
    <dgm:cxn modelId="{EB385697-1C57-4F4B-A149-D2B199C3AA78}" type="presParOf" srcId="{1CA375C1-0C46-DC4B-9DA3-B332DCB0FDA9}" destId="{BB562D8B-E60A-8542-B12A-587CD151FDA8}" srcOrd="1" destOrd="0" presId="urn:microsoft.com/office/officeart/2005/8/layout/list1"/>
    <dgm:cxn modelId="{8E952114-AF80-1F4B-8C4C-699FA4CCD31D}" type="presParOf" srcId="{DC201B73-544B-0D4B-A266-C5005617CDBE}" destId="{E4AFF233-F444-8C4B-814C-32E2148BE888}" srcOrd="17" destOrd="0" presId="urn:microsoft.com/office/officeart/2005/8/layout/list1"/>
    <dgm:cxn modelId="{E6C664E2-508C-604D-B2DE-578FA96C9193}" type="presParOf" srcId="{DC201B73-544B-0D4B-A266-C5005617CDBE}" destId="{88EC38E6-80BA-CC4D-8849-E55F1B91D3EB}" srcOrd="18" destOrd="0" presId="urn:microsoft.com/office/officeart/2005/8/layout/list1"/>
    <dgm:cxn modelId="{F00D6E50-4B3E-2C4E-ADEE-06299A9DFCE6}" type="presParOf" srcId="{DC201B73-544B-0D4B-A266-C5005617CDBE}" destId="{83B041D0-8081-8E4E-AA72-5508994B2269}" srcOrd="19" destOrd="0" presId="urn:microsoft.com/office/officeart/2005/8/layout/list1"/>
    <dgm:cxn modelId="{F79182F6-A0AD-534B-A706-55ECA8CD83AF}" type="presParOf" srcId="{DC201B73-544B-0D4B-A266-C5005617CDBE}" destId="{93F2AB56-4282-FA44-A79D-5787B7C896DF}" srcOrd="20" destOrd="0" presId="urn:microsoft.com/office/officeart/2005/8/layout/list1"/>
    <dgm:cxn modelId="{43491164-8D6A-C94A-84A2-05278276DB6C}" type="presParOf" srcId="{93F2AB56-4282-FA44-A79D-5787B7C896DF}" destId="{E4BA4CDE-B037-0740-B9CB-6D3AE5CE1513}" srcOrd="0" destOrd="0" presId="urn:microsoft.com/office/officeart/2005/8/layout/list1"/>
    <dgm:cxn modelId="{CCCE3DC8-6713-1C40-A7D4-5EE80D154949}" type="presParOf" srcId="{93F2AB56-4282-FA44-A79D-5787B7C896DF}" destId="{036B83A6-1CDA-1E42-A6F2-0FEB8DC07DA2}" srcOrd="1" destOrd="0" presId="urn:microsoft.com/office/officeart/2005/8/layout/list1"/>
    <dgm:cxn modelId="{E342FF53-6739-2744-BC02-EB44072E0E63}" type="presParOf" srcId="{DC201B73-544B-0D4B-A266-C5005617CDBE}" destId="{906E30CC-6E19-184D-9493-6E6B2CFBDB45}" srcOrd="21" destOrd="0" presId="urn:microsoft.com/office/officeart/2005/8/layout/list1"/>
    <dgm:cxn modelId="{2A800069-6CF3-274C-9C49-CCA725561AB4}" type="presParOf" srcId="{DC201B73-544B-0D4B-A266-C5005617CDBE}" destId="{002F1ECA-D505-004F-AEA7-73EE2961C2AF}" srcOrd="22" destOrd="0" presId="urn:microsoft.com/office/officeart/2005/8/layout/list1"/>
    <dgm:cxn modelId="{ACF236B2-4A0A-C342-B866-70C6FE568D1C}" type="presParOf" srcId="{DC201B73-544B-0D4B-A266-C5005617CDBE}" destId="{DE087183-4884-FA40-BAEC-EE1F791233B7}" srcOrd="23" destOrd="0" presId="urn:microsoft.com/office/officeart/2005/8/layout/list1"/>
    <dgm:cxn modelId="{F807174F-BB8D-004D-B8CA-D52A0DC20126}" type="presParOf" srcId="{DC201B73-544B-0D4B-A266-C5005617CDBE}" destId="{387A46BE-AF87-B24E-92F6-48CBFBD47A21}" srcOrd="24" destOrd="0" presId="urn:microsoft.com/office/officeart/2005/8/layout/list1"/>
    <dgm:cxn modelId="{058F313C-8558-3B48-A2B9-07FE1DE541AB}" type="presParOf" srcId="{387A46BE-AF87-B24E-92F6-48CBFBD47A21}" destId="{FBA7087D-20D9-0041-AB11-82E263A2253F}" srcOrd="0" destOrd="0" presId="urn:microsoft.com/office/officeart/2005/8/layout/list1"/>
    <dgm:cxn modelId="{96CBCD13-7B45-C549-A033-89AFDCFA3E6B}" type="presParOf" srcId="{387A46BE-AF87-B24E-92F6-48CBFBD47A21}" destId="{13FDCB8E-7080-AE47-A61A-02C9BD0CF7A9}" srcOrd="1" destOrd="0" presId="urn:microsoft.com/office/officeart/2005/8/layout/list1"/>
    <dgm:cxn modelId="{C14F96B7-F584-724C-90BA-902800FDA07D}" type="presParOf" srcId="{DC201B73-544B-0D4B-A266-C5005617CDBE}" destId="{3DB5169D-56C4-6A4B-BF16-79F3E26A4985}" srcOrd="25" destOrd="0" presId="urn:microsoft.com/office/officeart/2005/8/layout/list1"/>
    <dgm:cxn modelId="{6CD7107A-5D62-EA4F-9EB3-D039118C3FD2}" type="presParOf" srcId="{DC201B73-544B-0D4B-A266-C5005617CDBE}" destId="{5F09C48D-7268-FA46-BB1B-DBAC564AB7E8}"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C3CE1BD-82F1-6C47-929C-A3C5B1702F74}" type="doc">
      <dgm:prSet loTypeId="urn:microsoft.com/office/officeart/2008/layout/VerticalAccentList" loCatId="" qsTypeId="urn:microsoft.com/office/officeart/2005/8/quickstyle/simple1" qsCatId="simple" csTypeId="urn:microsoft.com/office/officeart/2005/8/colors/colorful2" csCatId="colorful" phldr="1"/>
      <dgm:spPr/>
    </dgm:pt>
    <dgm:pt modelId="{F5810FC0-556E-3D46-91BC-56C6812A4E9D}">
      <dgm:prSet phldrT="[Text]" custT="1"/>
      <dgm:spPr/>
      <dgm:t>
        <a:bodyPr/>
        <a:lstStyle/>
        <a:p>
          <a:r>
            <a:rPr lang="en-US" sz="1400" dirty="0"/>
            <a:t>Rapid antibody test at the customs</a:t>
          </a:r>
        </a:p>
      </dgm:t>
    </dgm:pt>
    <dgm:pt modelId="{E215E6C3-2966-BE41-A18F-E9283D270724}" type="parTrans" cxnId="{0B550BA2-3E80-6049-9B5B-833157E08013}">
      <dgm:prSet/>
      <dgm:spPr/>
      <dgm:t>
        <a:bodyPr/>
        <a:lstStyle/>
        <a:p>
          <a:endParaRPr lang="en-US" sz="1400"/>
        </a:p>
      </dgm:t>
    </dgm:pt>
    <dgm:pt modelId="{399D3F30-FE00-6C4B-BC0A-49D81CCE9493}" type="sibTrans" cxnId="{0B550BA2-3E80-6049-9B5B-833157E08013}">
      <dgm:prSet/>
      <dgm:spPr/>
      <dgm:t>
        <a:bodyPr/>
        <a:lstStyle/>
        <a:p>
          <a:endParaRPr lang="en-US" sz="1400"/>
        </a:p>
      </dgm:t>
    </dgm:pt>
    <dgm:pt modelId="{FB345401-8072-D64D-8D27-32DEC3B42A4A}">
      <dgm:prSet phldrT="[Text]" custT="1"/>
      <dgm:spPr/>
      <dgm:t>
        <a:bodyPr/>
        <a:lstStyle/>
        <a:p>
          <a:r>
            <a:rPr lang="en-US" sz="1400" dirty="0"/>
            <a:t>If results are negative the driver must be retested every 72 hours for 14 days (unless they exit country within first 72 hours)</a:t>
          </a:r>
        </a:p>
      </dgm:t>
    </dgm:pt>
    <dgm:pt modelId="{8576C328-57F3-D942-B80C-F5872F8B07C1}" type="parTrans" cxnId="{C9148E1C-6B10-E44C-BBCD-81DE791A51ED}">
      <dgm:prSet/>
      <dgm:spPr/>
      <dgm:t>
        <a:bodyPr/>
        <a:lstStyle/>
        <a:p>
          <a:endParaRPr lang="en-US" sz="1400"/>
        </a:p>
      </dgm:t>
    </dgm:pt>
    <dgm:pt modelId="{855F8006-DA88-0E46-9212-BE1C234542BA}" type="sibTrans" cxnId="{C9148E1C-6B10-E44C-BBCD-81DE791A51ED}">
      <dgm:prSet/>
      <dgm:spPr/>
      <dgm:t>
        <a:bodyPr/>
        <a:lstStyle/>
        <a:p>
          <a:endParaRPr lang="en-US" sz="1400"/>
        </a:p>
      </dgm:t>
    </dgm:pt>
    <dgm:pt modelId="{DA49DEC9-7EFF-E54B-BDF3-0AD9F8DADBC3}">
      <dgm:prSet phldrT="[Text]" custT="1"/>
      <dgm:spPr/>
      <dgm:t>
        <a:bodyPr/>
        <a:lstStyle/>
        <a:p>
          <a:r>
            <a:rPr lang="en-US" sz="1400" dirty="0"/>
            <a:t>If rapid antibody test is positive PCR test is obligatory;  the driver is temporarily placed at the fever center</a:t>
          </a:r>
        </a:p>
      </dgm:t>
    </dgm:pt>
    <dgm:pt modelId="{7DA4D067-142C-3648-99AC-ABD07C6600D0}" type="parTrans" cxnId="{DDCAFBD1-7AAD-F740-98C7-52BEC05BE3FD}">
      <dgm:prSet/>
      <dgm:spPr/>
      <dgm:t>
        <a:bodyPr/>
        <a:lstStyle/>
        <a:p>
          <a:endParaRPr lang="en-US" sz="1400"/>
        </a:p>
      </dgm:t>
    </dgm:pt>
    <dgm:pt modelId="{DE567C48-90D0-7244-A83A-3A2A1D347693}" type="sibTrans" cxnId="{DDCAFBD1-7AAD-F740-98C7-52BEC05BE3FD}">
      <dgm:prSet/>
      <dgm:spPr/>
      <dgm:t>
        <a:bodyPr/>
        <a:lstStyle/>
        <a:p>
          <a:endParaRPr lang="en-US" sz="1400"/>
        </a:p>
      </dgm:t>
    </dgm:pt>
    <dgm:pt modelId="{352289B7-143B-0D45-8175-B2127BE07CAD}">
      <dgm:prSet phldrT="[Text]" custT="1"/>
      <dgm:spPr/>
      <dgm:t>
        <a:bodyPr/>
        <a:lstStyle/>
        <a:p>
          <a:r>
            <a:rPr lang="en-US" sz="1400" dirty="0"/>
            <a:t>The information is reported to NCDC</a:t>
          </a:r>
        </a:p>
      </dgm:t>
    </dgm:pt>
    <dgm:pt modelId="{B294F769-110B-CD4E-A09C-1EAE455D3F93}" type="parTrans" cxnId="{E6F83EBC-7A8F-E845-B732-947DC55D4C59}">
      <dgm:prSet/>
      <dgm:spPr/>
      <dgm:t>
        <a:bodyPr/>
        <a:lstStyle/>
        <a:p>
          <a:endParaRPr lang="en-US" sz="1400"/>
        </a:p>
      </dgm:t>
    </dgm:pt>
    <dgm:pt modelId="{9AED7056-3E0A-D54F-8977-C811385D3CA7}" type="sibTrans" cxnId="{E6F83EBC-7A8F-E845-B732-947DC55D4C59}">
      <dgm:prSet/>
      <dgm:spPr/>
      <dgm:t>
        <a:bodyPr/>
        <a:lstStyle/>
        <a:p>
          <a:endParaRPr lang="en-US" sz="1400"/>
        </a:p>
      </dgm:t>
    </dgm:pt>
    <dgm:pt modelId="{AD3DFEA5-AF7C-3C4B-89D4-7BC2CCD7D54D}">
      <dgm:prSet phldrT="[Text]" custT="1"/>
      <dgm:spPr/>
      <dgm:t>
        <a:bodyPr/>
        <a:lstStyle/>
        <a:p>
          <a:r>
            <a:rPr lang="en-US" sz="1400" dirty="0"/>
            <a:t>LELP Revenue Service Agency notifies the employer of the driver</a:t>
          </a:r>
        </a:p>
      </dgm:t>
    </dgm:pt>
    <dgm:pt modelId="{A9A0BB97-614E-F041-8599-F8D89F57AD1B}" type="parTrans" cxnId="{1F660255-5B65-5244-9FF2-5FCA74B51296}">
      <dgm:prSet/>
      <dgm:spPr/>
      <dgm:t>
        <a:bodyPr/>
        <a:lstStyle/>
        <a:p>
          <a:endParaRPr lang="en-US" sz="1400"/>
        </a:p>
      </dgm:t>
    </dgm:pt>
    <dgm:pt modelId="{763CF378-757A-B649-A886-D1A7E123E75C}" type="sibTrans" cxnId="{1F660255-5B65-5244-9FF2-5FCA74B51296}">
      <dgm:prSet/>
      <dgm:spPr/>
      <dgm:t>
        <a:bodyPr/>
        <a:lstStyle/>
        <a:p>
          <a:endParaRPr lang="en-US" sz="1400"/>
        </a:p>
      </dgm:t>
    </dgm:pt>
    <dgm:pt modelId="{C5ED338A-DF6D-724C-AB88-0CCC50C4F957}">
      <dgm:prSet phldrT="[Text]" custT="1"/>
      <dgm:spPr/>
      <dgm:t>
        <a:bodyPr/>
        <a:lstStyle/>
        <a:p>
          <a:r>
            <a:rPr lang="en-US" sz="1400" dirty="0"/>
            <a:t>The employer is obliged to cover all costs related to testing </a:t>
          </a:r>
        </a:p>
      </dgm:t>
    </dgm:pt>
    <dgm:pt modelId="{2757816B-A9F9-DA49-8243-B2870A7B50C6}" type="parTrans" cxnId="{9AB14007-2923-9843-9041-97A3ECE86647}">
      <dgm:prSet/>
      <dgm:spPr/>
      <dgm:t>
        <a:bodyPr/>
        <a:lstStyle/>
        <a:p>
          <a:endParaRPr lang="en-US" sz="2000"/>
        </a:p>
      </dgm:t>
    </dgm:pt>
    <dgm:pt modelId="{30B26591-A447-E144-BBDC-A9D0F850029B}" type="sibTrans" cxnId="{9AB14007-2923-9843-9041-97A3ECE86647}">
      <dgm:prSet/>
      <dgm:spPr/>
      <dgm:t>
        <a:bodyPr/>
        <a:lstStyle/>
        <a:p>
          <a:endParaRPr lang="en-US" sz="2000"/>
        </a:p>
      </dgm:t>
    </dgm:pt>
    <dgm:pt modelId="{DB059EEE-F211-A746-8010-A1B1E76488A3}" type="pres">
      <dgm:prSet presAssocID="{3C3CE1BD-82F1-6C47-929C-A3C5B1702F74}" presName="Name0" presStyleCnt="0">
        <dgm:presLayoutVars>
          <dgm:chMax/>
          <dgm:chPref/>
          <dgm:dir/>
        </dgm:presLayoutVars>
      </dgm:prSet>
      <dgm:spPr/>
    </dgm:pt>
    <dgm:pt modelId="{6BBC93B4-78F6-674C-BB63-00024C98EC43}" type="pres">
      <dgm:prSet presAssocID="{F5810FC0-556E-3D46-91BC-56C6812A4E9D}" presName="parenttextcomposite" presStyleCnt="0"/>
      <dgm:spPr/>
    </dgm:pt>
    <dgm:pt modelId="{26BDE322-E92F-3A49-AE45-5F3E00D13C2F}" type="pres">
      <dgm:prSet presAssocID="{F5810FC0-556E-3D46-91BC-56C6812A4E9D}" presName="parenttext" presStyleLbl="revTx" presStyleIdx="0" presStyleCnt="6">
        <dgm:presLayoutVars>
          <dgm:chMax/>
          <dgm:chPref val="2"/>
          <dgm:bulletEnabled val="1"/>
        </dgm:presLayoutVars>
      </dgm:prSet>
      <dgm:spPr/>
    </dgm:pt>
    <dgm:pt modelId="{F63D8B17-BA17-1F41-BFF2-342C3FB8001A}" type="pres">
      <dgm:prSet presAssocID="{F5810FC0-556E-3D46-91BC-56C6812A4E9D}" presName="parallelogramComposite" presStyleCnt="0"/>
      <dgm:spPr/>
    </dgm:pt>
    <dgm:pt modelId="{EB24B7CB-A58F-7E4B-88CD-0E414ECFDC4D}" type="pres">
      <dgm:prSet presAssocID="{F5810FC0-556E-3D46-91BC-56C6812A4E9D}" presName="parallelogram1" presStyleLbl="alignNode1" presStyleIdx="0" presStyleCnt="42"/>
      <dgm:spPr/>
    </dgm:pt>
    <dgm:pt modelId="{454AB75F-D114-9746-BCDC-2BAA2871ADFF}" type="pres">
      <dgm:prSet presAssocID="{F5810FC0-556E-3D46-91BC-56C6812A4E9D}" presName="parallelogram2" presStyleLbl="alignNode1" presStyleIdx="1" presStyleCnt="42"/>
      <dgm:spPr/>
    </dgm:pt>
    <dgm:pt modelId="{E70CDD48-2382-554D-8119-37DEEA501D62}" type="pres">
      <dgm:prSet presAssocID="{F5810FC0-556E-3D46-91BC-56C6812A4E9D}" presName="parallelogram3" presStyleLbl="alignNode1" presStyleIdx="2" presStyleCnt="42"/>
      <dgm:spPr/>
    </dgm:pt>
    <dgm:pt modelId="{C580858A-3CDE-E546-BC5C-C5140EAED57C}" type="pres">
      <dgm:prSet presAssocID="{F5810FC0-556E-3D46-91BC-56C6812A4E9D}" presName="parallelogram4" presStyleLbl="alignNode1" presStyleIdx="3" presStyleCnt="42"/>
      <dgm:spPr/>
    </dgm:pt>
    <dgm:pt modelId="{756B0562-0C86-B846-9233-AE3D38872864}" type="pres">
      <dgm:prSet presAssocID="{F5810FC0-556E-3D46-91BC-56C6812A4E9D}" presName="parallelogram5" presStyleLbl="alignNode1" presStyleIdx="4" presStyleCnt="42"/>
      <dgm:spPr/>
    </dgm:pt>
    <dgm:pt modelId="{B543C5DF-BA61-5F46-8D04-EA0D14A25D99}" type="pres">
      <dgm:prSet presAssocID="{F5810FC0-556E-3D46-91BC-56C6812A4E9D}" presName="parallelogram6" presStyleLbl="alignNode1" presStyleIdx="5" presStyleCnt="42"/>
      <dgm:spPr/>
    </dgm:pt>
    <dgm:pt modelId="{5BEFB179-DC61-B04F-B110-478724EA9F4B}" type="pres">
      <dgm:prSet presAssocID="{F5810FC0-556E-3D46-91BC-56C6812A4E9D}" presName="parallelogram7" presStyleLbl="alignNode1" presStyleIdx="6" presStyleCnt="42"/>
      <dgm:spPr/>
    </dgm:pt>
    <dgm:pt modelId="{495A7A7E-5964-9945-923E-248AB4393269}" type="pres">
      <dgm:prSet presAssocID="{399D3F30-FE00-6C4B-BC0A-49D81CCE9493}" presName="sibTrans" presStyleCnt="0"/>
      <dgm:spPr/>
    </dgm:pt>
    <dgm:pt modelId="{699590F6-A100-1542-9930-3A0FCE517F5E}" type="pres">
      <dgm:prSet presAssocID="{FB345401-8072-D64D-8D27-32DEC3B42A4A}" presName="parenttextcomposite" presStyleCnt="0"/>
      <dgm:spPr/>
    </dgm:pt>
    <dgm:pt modelId="{539E7129-28DE-B946-A440-802C36C5A4CE}" type="pres">
      <dgm:prSet presAssocID="{FB345401-8072-D64D-8D27-32DEC3B42A4A}" presName="parenttext" presStyleLbl="revTx" presStyleIdx="1" presStyleCnt="6">
        <dgm:presLayoutVars>
          <dgm:chMax/>
          <dgm:chPref val="2"/>
          <dgm:bulletEnabled val="1"/>
        </dgm:presLayoutVars>
      </dgm:prSet>
      <dgm:spPr/>
    </dgm:pt>
    <dgm:pt modelId="{C1ADFBE7-985B-CB45-AE40-144F6B4E0B4B}" type="pres">
      <dgm:prSet presAssocID="{FB345401-8072-D64D-8D27-32DEC3B42A4A}" presName="parallelogramComposite" presStyleCnt="0"/>
      <dgm:spPr/>
    </dgm:pt>
    <dgm:pt modelId="{055D9207-2EB8-E84A-B344-3B1E38995469}" type="pres">
      <dgm:prSet presAssocID="{FB345401-8072-D64D-8D27-32DEC3B42A4A}" presName="parallelogram1" presStyleLbl="alignNode1" presStyleIdx="7" presStyleCnt="42"/>
      <dgm:spPr/>
    </dgm:pt>
    <dgm:pt modelId="{849B3A1B-D6DE-6D4B-9C2D-29EF30ABD4BF}" type="pres">
      <dgm:prSet presAssocID="{FB345401-8072-D64D-8D27-32DEC3B42A4A}" presName="parallelogram2" presStyleLbl="alignNode1" presStyleIdx="8" presStyleCnt="42"/>
      <dgm:spPr/>
    </dgm:pt>
    <dgm:pt modelId="{B261140E-FC1D-F44D-9E80-9FADF49021F2}" type="pres">
      <dgm:prSet presAssocID="{FB345401-8072-D64D-8D27-32DEC3B42A4A}" presName="parallelogram3" presStyleLbl="alignNode1" presStyleIdx="9" presStyleCnt="42"/>
      <dgm:spPr/>
    </dgm:pt>
    <dgm:pt modelId="{46CA7804-8EC6-E948-8BEE-81B6A5EEDEC6}" type="pres">
      <dgm:prSet presAssocID="{FB345401-8072-D64D-8D27-32DEC3B42A4A}" presName="parallelogram4" presStyleLbl="alignNode1" presStyleIdx="10" presStyleCnt="42"/>
      <dgm:spPr/>
    </dgm:pt>
    <dgm:pt modelId="{EF84FDF9-9567-8D42-A7BC-5FB3D2525B76}" type="pres">
      <dgm:prSet presAssocID="{FB345401-8072-D64D-8D27-32DEC3B42A4A}" presName="parallelogram5" presStyleLbl="alignNode1" presStyleIdx="11" presStyleCnt="42"/>
      <dgm:spPr/>
    </dgm:pt>
    <dgm:pt modelId="{ED45BEDF-B134-1F4A-A0B6-07228086A007}" type="pres">
      <dgm:prSet presAssocID="{FB345401-8072-D64D-8D27-32DEC3B42A4A}" presName="parallelogram6" presStyleLbl="alignNode1" presStyleIdx="12" presStyleCnt="42"/>
      <dgm:spPr/>
    </dgm:pt>
    <dgm:pt modelId="{07B622CE-C109-F545-A450-8F13B9851D9C}" type="pres">
      <dgm:prSet presAssocID="{FB345401-8072-D64D-8D27-32DEC3B42A4A}" presName="parallelogram7" presStyleLbl="alignNode1" presStyleIdx="13" presStyleCnt="42"/>
      <dgm:spPr/>
    </dgm:pt>
    <dgm:pt modelId="{0C931A10-5150-554E-8819-92F53307AA84}" type="pres">
      <dgm:prSet presAssocID="{855F8006-DA88-0E46-9212-BE1C234542BA}" presName="sibTrans" presStyleCnt="0"/>
      <dgm:spPr/>
    </dgm:pt>
    <dgm:pt modelId="{9699C19C-9129-8F4B-A6EB-4D38E9F5F34B}" type="pres">
      <dgm:prSet presAssocID="{DA49DEC9-7EFF-E54B-BDF3-0AD9F8DADBC3}" presName="parenttextcomposite" presStyleCnt="0"/>
      <dgm:spPr/>
    </dgm:pt>
    <dgm:pt modelId="{38B1F029-D3F3-E04E-9927-B03A960F773A}" type="pres">
      <dgm:prSet presAssocID="{DA49DEC9-7EFF-E54B-BDF3-0AD9F8DADBC3}" presName="parenttext" presStyleLbl="revTx" presStyleIdx="2" presStyleCnt="6">
        <dgm:presLayoutVars>
          <dgm:chMax/>
          <dgm:chPref val="2"/>
          <dgm:bulletEnabled val="1"/>
        </dgm:presLayoutVars>
      </dgm:prSet>
      <dgm:spPr/>
    </dgm:pt>
    <dgm:pt modelId="{901DA7AC-09FA-F941-9C2F-BA688C0918AD}" type="pres">
      <dgm:prSet presAssocID="{DA49DEC9-7EFF-E54B-BDF3-0AD9F8DADBC3}" presName="parallelogramComposite" presStyleCnt="0"/>
      <dgm:spPr/>
    </dgm:pt>
    <dgm:pt modelId="{730564E0-1D00-5548-A188-3793B6624E66}" type="pres">
      <dgm:prSet presAssocID="{DA49DEC9-7EFF-E54B-BDF3-0AD9F8DADBC3}" presName="parallelogram1" presStyleLbl="alignNode1" presStyleIdx="14" presStyleCnt="42"/>
      <dgm:spPr/>
    </dgm:pt>
    <dgm:pt modelId="{8CEFC3F4-54C6-1347-A354-B7FE87C739C0}" type="pres">
      <dgm:prSet presAssocID="{DA49DEC9-7EFF-E54B-BDF3-0AD9F8DADBC3}" presName="parallelogram2" presStyleLbl="alignNode1" presStyleIdx="15" presStyleCnt="42"/>
      <dgm:spPr/>
    </dgm:pt>
    <dgm:pt modelId="{FE217B16-5C39-0349-BAF8-645F6B07B34D}" type="pres">
      <dgm:prSet presAssocID="{DA49DEC9-7EFF-E54B-BDF3-0AD9F8DADBC3}" presName="parallelogram3" presStyleLbl="alignNode1" presStyleIdx="16" presStyleCnt="42"/>
      <dgm:spPr/>
    </dgm:pt>
    <dgm:pt modelId="{8016979A-1DBD-6B40-8978-8B5BED7021BB}" type="pres">
      <dgm:prSet presAssocID="{DA49DEC9-7EFF-E54B-BDF3-0AD9F8DADBC3}" presName="parallelogram4" presStyleLbl="alignNode1" presStyleIdx="17" presStyleCnt="42"/>
      <dgm:spPr/>
    </dgm:pt>
    <dgm:pt modelId="{62D30376-011C-6C42-8285-8730A9782653}" type="pres">
      <dgm:prSet presAssocID="{DA49DEC9-7EFF-E54B-BDF3-0AD9F8DADBC3}" presName="parallelogram5" presStyleLbl="alignNode1" presStyleIdx="18" presStyleCnt="42"/>
      <dgm:spPr/>
    </dgm:pt>
    <dgm:pt modelId="{2D77E9D7-9E66-904A-9454-5B3604449576}" type="pres">
      <dgm:prSet presAssocID="{DA49DEC9-7EFF-E54B-BDF3-0AD9F8DADBC3}" presName="parallelogram6" presStyleLbl="alignNode1" presStyleIdx="19" presStyleCnt="42"/>
      <dgm:spPr/>
    </dgm:pt>
    <dgm:pt modelId="{E1A5AB10-F045-F741-872C-989D89EB8AF2}" type="pres">
      <dgm:prSet presAssocID="{DA49DEC9-7EFF-E54B-BDF3-0AD9F8DADBC3}" presName="parallelogram7" presStyleLbl="alignNode1" presStyleIdx="20" presStyleCnt="42"/>
      <dgm:spPr/>
    </dgm:pt>
    <dgm:pt modelId="{28402EAE-6DA5-EF4C-8FFC-88C674B5BF5B}" type="pres">
      <dgm:prSet presAssocID="{DE567C48-90D0-7244-A83A-3A2A1D347693}" presName="sibTrans" presStyleCnt="0"/>
      <dgm:spPr/>
    </dgm:pt>
    <dgm:pt modelId="{011A40B6-DDBD-444B-9712-2F3D227B4288}" type="pres">
      <dgm:prSet presAssocID="{352289B7-143B-0D45-8175-B2127BE07CAD}" presName="parenttextcomposite" presStyleCnt="0"/>
      <dgm:spPr/>
    </dgm:pt>
    <dgm:pt modelId="{96A782D6-4804-DE48-BCAB-8A7F25168F9E}" type="pres">
      <dgm:prSet presAssocID="{352289B7-143B-0D45-8175-B2127BE07CAD}" presName="parenttext" presStyleLbl="revTx" presStyleIdx="3" presStyleCnt="6">
        <dgm:presLayoutVars>
          <dgm:chMax/>
          <dgm:chPref val="2"/>
          <dgm:bulletEnabled val="1"/>
        </dgm:presLayoutVars>
      </dgm:prSet>
      <dgm:spPr/>
    </dgm:pt>
    <dgm:pt modelId="{5355C17F-F8DB-9145-A2AF-FFCEA83AAA4C}" type="pres">
      <dgm:prSet presAssocID="{352289B7-143B-0D45-8175-B2127BE07CAD}" presName="parallelogramComposite" presStyleCnt="0"/>
      <dgm:spPr/>
    </dgm:pt>
    <dgm:pt modelId="{BA20F323-2475-DD4F-916B-D0E34E2D4417}" type="pres">
      <dgm:prSet presAssocID="{352289B7-143B-0D45-8175-B2127BE07CAD}" presName="parallelogram1" presStyleLbl="alignNode1" presStyleIdx="21" presStyleCnt="42"/>
      <dgm:spPr/>
    </dgm:pt>
    <dgm:pt modelId="{5083E9CC-EB7A-1A48-B323-6F86C7E00FDC}" type="pres">
      <dgm:prSet presAssocID="{352289B7-143B-0D45-8175-B2127BE07CAD}" presName="parallelogram2" presStyleLbl="alignNode1" presStyleIdx="22" presStyleCnt="42"/>
      <dgm:spPr/>
    </dgm:pt>
    <dgm:pt modelId="{9EA2ADF8-D3FC-6841-9422-B5A0EDD487AF}" type="pres">
      <dgm:prSet presAssocID="{352289B7-143B-0D45-8175-B2127BE07CAD}" presName="parallelogram3" presStyleLbl="alignNode1" presStyleIdx="23" presStyleCnt="42"/>
      <dgm:spPr/>
    </dgm:pt>
    <dgm:pt modelId="{36A02F6A-2480-0947-94BB-574A70F42FDD}" type="pres">
      <dgm:prSet presAssocID="{352289B7-143B-0D45-8175-B2127BE07CAD}" presName="parallelogram4" presStyleLbl="alignNode1" presStyleIdx="24" presStyleCnt="42"/>
      <dgm:spPr/>
    </dgm:pt>
    <dgm:pt modelId="{A3946343-F2EE-E14E-B7EE-2A750ED2AA16}" type="pres">
      <dgm:prSet presAssocID="{352289B7-143B-0D45-8175-B2127BE07CAD}" presName="parallelogram5" presStyleLbl="alignNode1" presStyleIdx="25" presStyleCnt="42"/>
      <dgm:spPr/>
    </dgm:pt>
    <dgm:pt modelId="{740CB638-9F3B-6943-BAB1-0F4FB4F79C0F}" type="pres">
      <dgm:prSet presAssocID="{352289B7-143B-0D45-8175-B2127BE07CAD}" presName="parallelogram6" presStyleLbl="alignNode1" presStyleIdx="26" presStyleCnt="42"/>
      <dgm:spPr/>
    </dgm:pt>
    <dgm:pt modelId="{736B0488-C164-7249-9D6E-8FA4567F7278}" type="pres">
      <dgm:prSet presAssocID="{352289B7-143B-0D45-8175-B2127BE07CAD}" presName="parallelogram7" presStyleLbl="alignNode1" presStyleIdx="27" presStyleCnt="42"/>
      <dgm:spPr/>
    </dgm:pt>
    <dgm:pt modelId="{19053183-E779-C74B-914D-6B24BA46A1C8}" type="pres">
      <dgm:prSet presAssocID="{9AED7056-3E0A-D54F-8977-C811385D3CA7}" presName="sibTrans" presStyleCnt="0"/>
      <dgm:spPr/>
    </dgm:pt>
    <dgm:pt modelId="{65254244-F416-E94C-B7F9-4F25C9D40592}" type="pres">
      <dgm:prSet presAssocID="{AD3DFEA5-AF7C-3C4B-89D4-7BC2CCD7D54D}" presName="parenttextcomposite" presStyleCnt="0"/>
      <dgm:spPr/>
    </dgm:pt>
    <dgm:pt modelId="{A99054AF-9BE3-294D-9DD0-2F28F2D9BBCC}" type="pres">
      <dgm:prSet presAssocID="{AD3DFEA5-AF7C-3C4B-89D4-7BC2CCD7D54D}" presName="parenttext" presStyleLbl="revTx" presStyleIdx="4" presStyleCnt="6">
        <dgm:presLayoutVars>
          <dgm:chMax/>
          <dgm:chPref val="2"/>
          <dgm:bulletEnabled val="1"/>
        </dgm:presLayoutVars>
      </dgm:prSet>
      <dgm:spPr/>
    </dgm:pt>
    <dgm:pt modelId="{4227B735-07BC-4444-8014-4E099F27CAE3}" type="pres">
      <dgm:prSet presAssocID="{AD3DFEA5-AF7C-3C4B-89D4-7BC2CCD7D54D}" presName="parallelogramComposite" presStyleCnt="0"/>
      <dgm:spPr/>
    </dgm:pt>
    <dgm:pt modelId="{9E5B130D-D822-6245-B777-11E0C395C595}" type="pres">
      <dgm:prSet presAssocID="{AD3DFEA5-AF7C-3C4B-89D4-7BC2CCD7D54D}" presName="parallelogram1" presStyleLbl="alignNode1" presStyleIdx="28" presStyleCnt="42"/>
      <dgm:spPr/>
    </dgm:pt>
    <dgm:pt modelId="{61CD0ED7-4BC5-0A4A-9EF8-D346CC7650B4}" type="pres">
      <dgm:prSet presAssocID="{AD3DFEA5-AF7C-3C4B-89D4-7BC2CCD7D54D}" presName="parallelogram2" presStyleLbl="alignNode1" presStyleIdx="29" presStyleCnt="42"/>
      <dgm:spPr/>
    </dgm:pt>
    <dgm:pt modelId="{F9CF55EC-48FA-BA4C-A821-CF4567610F97}" type="pres">
      <dgm:prSet presAssocID="{AD3DFEA5-AF7C-3C4B-89D4-7BC2CCD7D54D}" presName="parallelogram3" presStyleLbl="alignNode1" presStyleIdx="30" presStyleCnt="42"/>
      <dgm:spPr/>
    </dgm:pt>
    <dgm:pt modelId="{784B7BF2-62E8-3B4F-85D4-03D9F8358AB3}" type="pres">
      <dgm:prSet presAssocID="{AD3DFEA5-AF7C-3C4B-89D4-7BC2CCD7D54D}" presName="parallelogram4" presStyleLbl="alignNode1" presStyleIdx="31" presStyleCnt="42"/>
      <dgm:spPr/>
    </dgm:pt>
    <dgm:pt modelId="{C430C053-1F6D-8046-AE90-9216735F609A}" type="pres">
      <dgm:prSet presAssocID="{AD3DFEA5-AF7C-3C4B-89D4-7BC2CCD7D54D}" presName="parallelogram5" presStyleLbl="alignNode1" presStyleIdx="32" presStyleCnt="42"/>
      <dgm:spPr/>
    </dgm:pt>
    <dgm:pt modelId="{5F8C5E1C-4EC3-D44B-A6BA-BC66BD48BDD9}" type="pres">
      <dgm:prSet presAssocID="{AD3DFEA5-AF7C-3C4B-89D4-7BC2CCD7D54D}" presName="parallelogram6" presStyleLbl="alignNode1" presStyleIdx="33" presStyleCnt="42"/>
      <dgm:spPr/>
    </dgm:pt>
    <dgm:pt modelId="{87A6CB3F-00FB-9449-AF57-EA9A3477A614}" type="pres">
      <dgm:prSet presAssocID="{AD3DFEA5-AF7C-3C4B-89D4-7BC2CCD7D54D}" presName="parallelogram7" presStyleLbl="alignNode1" presStyleIdx="34" presStyleCnt="42"/>
      <dgm:spPr/>
    </dgm:pt>
    <dgm:pt modelId="{FB7D593E-4D0E-8341-BA3D-CD42CFABDD1D}" type="pres">
      <dgm:prSet presAssocID="{763CF378-757A-B649-A886-D1A7E123E75C}" presName="sibTrans" presStyleCnt="0"/>
      <dgm:spPr/>
    </dgm:pt>
    <dgm:pt modelId="{8F97B128-0148-C041-958A-1A93651A3EB6}" type="pres">
      <dgm:prSet presAssocID="{C5ED338A-DF6D-724C-AB88-0CCC50C4F957}" presName="parenttextcomposite" presStyleCnt="0"/>
      <dgm:spPr/>
    </dgm:pt>
    <dgm:pt modelId="{D0B31F40-86E3-0C43-ABA0-F63382A11D26}" type="pres">
      <dgm:prSet presAssocID="{C5ED338A-DF6D-724C-AB88-0CCC50C4F957}" presName="parenttext" presStyleLbl="revTx" presStyleIdx="5" presStyleCnt="6">
        <dgm:presLayoutVars>
          <dgm:chMax/>
          <dgm:chPref val="2"/>
          <dgm:bulletEnabled val="1"/>
        </dgm:presLayoutVars>
      </dgm:prSet>
      <dgm:spPr/>
    </dgm:pt>
    <dgm:pt modelId="{34BDB729-ECEF-354A-B00F-885BE20A9727}" type="pres">
      <dgm:prSet presAssocID="{C5ED338A-DF6D-724C-AB88-0CCC50C4F957}" presName="parallelogramComposite" presStyleCnt="0"/>
      <dgm:spPr/>
    </dgm:pt>
    <dgm:pt modelId="{8409D7A0-1B1D-C849-88C0-62B9EF7687B7}" type="pres">
      <dgm:prSet presAssocID="{C5ED338A-DF6D-724C-AB88-0CCC50C4F957}" presName="parallelogram1" presStyleLbl="alignNode1" presStyleIdx="35" presStyleCnt="42"/>
      <dgm:spPr/>
    </dgm:pt>
    <dgm:pt modelId="{D3CAE7F7-3342-7E4F-99F1-286746DEE2B1}" type="pres">
      <dgm:prSet presAssocID="{C5ED338A-DF6D-724C-AB88-0CCC50C4F957}" presName="parallelogram2" presStyleLbl="alignNode1" presStyleIdx="36" presStyleCnt="42"/>
      <dgm:spPr/>
    </dgm:pt>
    <dgm:pt modelId="{952ADB81-9917-3D40-B515-7EE935DAC813}" type="pres">
      <dgm:prSet presAssocID="{C5ED338A-DF6D-724C-AB88-0CCC50C4F957}" presName="parallelogram3" presStyleLbl="alignNode1" presStyleIdx="37" presStyleCnt="42"/>
      <dgm:spPr/>
    </dgm:pt>
    <dgm:pt modelId="{0A509812-2B7D-2C4D-A111-44D0AE693219}" type="pres">
      <dgm:prSet presAssocID="{C5ED338A-DF6D-724C-AB88-0CCC50C4F957}" presName="parallelogram4" presStyleLbl="alignNode1" presStyleIdx="38" presStyleCnt="42"/>
      <dgm:spPr/>
    </dgm:pt>
    <dgm:pt modelId="{11B5B1DA-C4CD-B948-B613-B2BDC861D835}" type="pres">
      <dgm:prSet presAssocID="{C5ED338A-DF6D-724C-AB88-0CCC50C4F957}" presName="parallelogram5" presStyleLbl="alignNode1" presStyleIdx="39" presStyleCnt="42"/>
      <dgm:spPr/>
    </dgm:pt>
    <dgm:pt modelId="{21B4772D-DC1E-1945-9925-D1AECDFEB860}" type="pres">
      <dgm:prSet presAssocID="{C5ED338A-DF6D-724C-AB88-0CCC50C4F957}" presName="parallelogram6" presStyleLbl="alignNode1" presStyleIdx="40" presStyleCnt="42"/>
      <dgm:spPr/>
    </dgm:pt>
    <dgm:pt modelId="{C5A8CC12-64DF-5949-8118-5BB935075F7D}" type="pres">
      <dgm:prSet presAssocID="{C5ED338A-DF6D-724C-AB88-0CCC50C4F957}" presName="parallelogram7" presStyleLbl="alignNode1" presStyleIdx="41" presStyleCnt="42"/>
      <dgm:spPr/>
    </dgm:pt>
  </dgm:ptLst>
  <dgm:cxnLst>
    <dgm:cxn modelId="{81A35303-BDD1-C248-AF9E-BBDCEDEAEBC7}" type="presOf" srcId="{DA49DEC9-7EFF-E54B-BDF3-0AD9F8DADBC3}" destId="{38B1F029-D3F3-E04E-9927-B03A960F773A}" srcOrd="0" destOrd="0" presId="urn:microsoft.com/office/officeart/2008/layout/VerticalAccentList"/>
    <dgm:cxn modelId="{9AB14007-2923-9843-9041-97A3ECE86647}" srcId="{3C3CE1BD-82F1-6C47-929C-A3C5B1702F74}" destId="{C5ED338A-DF6D-724C-AB88-0CCC50C4F957}" srcOrd="5" destOrd="0" parTransId="{2757816B-A9F9-DA49-8243-B2870A7B50C6}" sibTransId="{30B26591-A447-E144-BBDC-A9D0F850029B}"/>
    <dgm:cxn modelId="{C9148E1C-6B10-E44C-BBCD-81DE791A51ED}" srcId="{3C3CE1BD-82F1-6C47-929C-A3C5B1702F74}" destId="{FB345401-8072-D64D-8D27-32DEC3B42A4A}" srcOrd="1" destOrd="0" parTransId="{8576C328-57F3-D942-B80C-F5872F8B07C1}" sibTransId="{855F8006-DA88-0E46-9212-BE1C234542BA}"/>
    <dgm:cxn modelId="{90FD1228-3649-B345-ABF4-C59E89F416A0}" type="presOf" srcId="{3C3CE1BD-82F1-6C47-929C-A3C5B1702F74}" destId="{DB059EEE-F211-A746-8010-A1B1E76488A3}" srcOrd="0" destOrd="0" presId="urn:microsoft.com/office/officeart/2008/layout/VerticalAccentList"/>
    <dgm:cxn modelId="{1F660255-5B65-5244-9FF2-5FCA74B51296}" srcId="{3C3CE1BD-82F1-6C47-929C-A3C5B1702F74}" destId="{AD3DFEA5-AF7C-3C4B-89D4-7BC2CCD7D54D}" srcOrd="4" destOrd="0" parTransId="{A9A0BB97-614E-F041-8599-F8D89F57AD1B}" sibTransId="{763CF378-757A-B649-A886-D1A7E123E75C}"/>
    <dgm:cxn modelId="{97307A5B-44BC-9D41-8399-CBA66FD4839A}" type="presOf" srcId="{352289B7-143B-0D45-8175-B2127BE07CAD}" destId="{96A782D6-4804-DE48-BCAB-8A7F25168F9E}" srcOrd="0" destOrd="0" presId="urn:microsoft.com/office/officeart/2008/layout/VerticalAccentList"/>
    <dgm:cxn modelId="{8F06A667-A55D-6C4B-B9A1-F7AB93413A7C}" type="presOf" srcId="{AD3DFEA5-AF7C-3C4B-89D4-7BC2CCD7D54D}" destId="{A99054AF-9BE3-294D-9DD0-2F28F2D9BBCC}" srcOrd="0" destOrd="0" presId="urn:microsoft.com/office/officeart/2008/layout/VerticalAccentList"/>
    <dgm:cxn modelId="{2FAB708D-4A87-3C40-AD95-BF7112E65033}" type="presOf" srcId="{FB345401-8072-D64D-8D27-32DEC3B42A4A}" destId="{539E7129-28DE-B946-A440-802C36C5A4CE}" srcOrd="0" destOrd="0" presId="urn:microsoft.com/office/officeart/2008/layout/VerticalAccentList"/>
    <dgm:cxn modelId="{76DC4199-3196-B04E-A2E8-F913028AA41D}" type="presOf" srcId="{C5ED338A-DF6D-724C-AB88-0CCC50C4F957}" destId="{D0B31F40-86E3-0C43-ABA0-F63382A11D26}" srcOrd="0" destOrd="0" presId="urn:microsoft.com/office/officeart/2008/layout/VerticalAccentList"/>
    <dgm:cxn modelId="{0B550BA2-3E80-6049-9B5B-833157E08013}" srcId="{3C3CE1BD-82F1-6C47-929C-A3C5B1702F74}" destId="{F5810FC0-556E-3D46-91BC-56C6812A4E9D}" srcOrd="0" destOrd="0" parTransId="{E215E6C3-2966-BE41-A18F-E9283D270724}" sibTransId="{399D3F30-FE00-6C4B-BC0A-49D81CCE9493}"/>
    <dgm:cxn modelId="{16DC18A8-B5EB-AE48-85D7-FDAC46129D90}" type="presOf" srcId="{F5810FC0-556E-3D46-91BC-56C6812A4E9D}" destId="{26BDE322-E92F-3A49-AE45-5F3E00D13C2F}" srcOrd="0" destOrd="0" presId="urn:microsoft.com/office/officeart/2008/layout/VerticalAccentList"/>
    <dgm:cxn modelId="{E6F83EBC-7A8F-E845-B732-947DC55D4C59}" srcId="{3C3CE1BD-82F1-6C47-929C-A3C5B1702F74}" destId="{352289B7-143B-0D45-8175-B2127BE07CAD}" srcOrd="3" destOrd="0" parTransId="{B294F769-110B-CD4E-A09C-1EAE455D3F93}" sibTransId="{9AED7056-3E0A-D54F-8977-C811385D3CA7}"/>
    <dgm:cxn modelId="{DDCAFBD1-7AAD-F740-98C7-52BEC05BE3FD}" srcId="{3C3CE1BD-82F1-6C47-929C-A3C5B1702F74}" destId="{DA49DEC9-7EFF-E54B-BDF3-0AD9F8DADBC3}" srcOrd="2" destOrd="0" parTransId="{7DA4D067-142C-3648-99AC-ABD07C6600D0}" sibTransId="{DE567C48-90D0-7244-A83A-3A2A1D347693}"/>
    <dgm:cxn modelId="{0F9BF889-4949-754F-9A89-3B6FA43EA572}" type="presParOf" srcId="{DB059EEE-F211-A746-8010-A1B1E76488A3}" destId="{6BBC93B4-78F6-674C-BB63-00024C98EC43}" srcOrd="0" destOrd="0" presId="urn:microsoft.com/office/officeart/2008/layout/VerticalAccentList"/>
    <dgm:cxn modelId="{0E0DB18D-434F-0041-B384-ED0FD3EAB772}" type="presParOf" srcId="{6BBC93B4-78F6-674C-BB63-00024C98EC43}" destId="{26BDE322-E92F-3A49-AE45-5F3E00D13C2F}" srcOrd="0" destOrd="0" presId="urn:microsoft.com/office/officeart/2008/layout/VerticalAccentList"/>
    <dgm:cxn modelId="{4BB60434-677C-154A-BA52-0865ABA127E0}" type="presParOf" srcId="{DB059EEE-F211-A746-8010-A1B1E76488A3}" destId="{F63D8B17-BA17-1F41-BFF2-342C3FB8001A}" srcOrd="1" destOrd="0" presId="urn:microsoft.com/office/officeart/2008/layout/VerticalAccentList"/>
    <dgm:cxn modelId="{91B7DB14-7D5C-584D-9922-8803AC97CD48}" type="presParOf" srcId="{F63D8B17-BA17-1F41-BFF2-342C3FB8001A}" destId="{EB24B7CB-A58F-7E4B-88CD-0E414ECFDC4D}" srcOrd="0" destOrd="0" presId="urn:microsoft.com/office/officeart/2008/layout/VerticalAccentList"/>
    <dgm:cxn modelId="{663AAE23-DF06-E744-B032-C6D142782AB2}" type="presParOf" srcId="{F63D8B17-BA17-1F41-BFF2-342C3FB8001A}" destId="{454AB75F-D114-9746-BCDC-2BAA2871ADFF}" srcOrd="1" destOrd="0" presId="urn:microsoft.com/office/officeart/2008/layout/VerticalAccentList"/>
    <dgm:cxn modelId="{DA9ED8C5-2E52-4F47-BB0B-CF456E940955}" type="presParOf" srcId="{F63D8B17-BA17-1F41-BFF2-342C3FB8001A}" destId="{E70CDD48-2382-554D-8119-37DEEA501D62}" srcOrd="2" destOrd="0" presId="urn:microsoft.com/office/officeart/2008/layout/VerticalAccentList"/>
    <dgm:cxn modelId="{E0DD5F5C-655A-7E46-BD86-DF8109A151EC}" type="presParOf" srcId="{F63D8B17-BA17-1F41-BFF2-342C3FB8001A}" destId="{C580858A-3CDE-E546-BC5C-C5140EAED57C}" srcOrd="3" destOrd="0" presId="urn:microsoft.com/office/officeart/2008/layout/VerticalAccentList"/>
    <dgm:cxn modelId="{0FF09043-5D54-9149-9E24-291F1ABFFE38}" type="presParOf" srcId="{F63D8B17-BA17-1F41-BFF2-342C3FB8001A}" destId="{756B0562-0C86-B846-9233-AE3D38872864}" srcOrd="4" destOrd="0" presId="urn:microsoft.com/office/officeart/2008/layout/VerticalAccentList"/>
    <dgm:cxn modelId="{782DEABA-5396-4A47-AC22-629B64D96EE2}" type="presParOf" srcId="{F63D8B17-BA17-1F41-BFF2-342C3FB8001A}" destId="{B543C5DF-BA61-5F46-8D04-EA0D14A25D99}" srcOrd="5" destOrd="0" presId="urn:microsoft.com/office/officeart/2008/layout/VerticalAccentList"/>
    <dgm:cxn modelId="{A3F100F6-BB2E-214A-914B-5A0C533DF70D}" type="presParOf" srcId="{F63D8B17-BA17-1F41-BFF2-342C3FB8001A}" destId="{5BEFB179-DC61-B04F-B110-478724EA9F4B}" srcOrd="6" destOrd="0" presId="urn:microsoft.com/office/officeart/2008/layout/VerticalAccentList"/>
    <dgm:cxn modelId="{A8EB3C70-AB32-1B4F-B9B1-1157DE1825F2}" type="presParOf" srcId="{DB059EEE-F211-A746-8010-A1B1E76488A3}" destId="{495A7A7E-5964-9945-923E-248AB4393269}" srcOrd="2" destOrd="0" presId="urn:microsoft.com/office/officeart/2008/layout/VerticalAccentList"/>
    <dgm:cxn modelId="{C660E758-1284-3D4A-B687-DB59A4CDAF3F}" type="presParOf" srcId="{DB059EEE-F211-A746-8010-A1B1E76488A3}" destId="{699590F6-A100-1542-9930-3A0FCE517F5E}" srcOrd="3" destOrd="0" presId="urn:microsoft.com/office/officeart/2008/layout/VerticalAccentList"/>
    <dgm:cxn modelId="{6429FC32-CDE2-6445-86E7-1D5A0E79422D}" type="presParOf" srcId="{699590F6-A100-1542-9930-3A0FCE517F5E}" destId="{539E7129-28DE-B946-A440-802C36C5A4CE}" srcOrd="0" destOrd="0" presId="urn:microsoft.com/office/officeart/2008/layout/VerticalAccentList"/>
    <dgm:cxn modelId="{C3BC6693-AE02-6045-86F2-468C4C83947C}" type="presParOf" srcId="{DB059EEE-F211-A746-8010-A1B1E76488A3}" destId="{C1ADFBE7-985B-CB45-AE40-144F6B4E0B4B}" srcOrd="4" destOrd="0" presId="urn:microsoft.com/office/officeart/2008/layout/VerticalAccentList"/>
    <dgm:cxn modelId="{D38ECEB8-AC08-6B4B-B248-EE5675B845FE}" type="presParOf" srcId="{C1ADFBE7-985B-CB45-AE40-144F6B4E0B4B}" destId="{055D9207-2EB8-E84A-B344-3B1E38995469}" srcOrd="0" destOrd="0" presId="urn:microsoft.com/office/officeart/2008/layout/VerticalAccentList"/>
    <dgm:cxn modelId="{4FEF830F-30EA-1143-A278-CB9222691943}" type="presParOf" srcId="{C1ADFBE7-985B-CB45-AE40-144F6B4E0B4B}" destId="{849B3A1B-D6DE-6D4B-9C2D-29EF30ABD4BF}" srcOrd="1" destOrd="0" presId="urn:microsoft.com/office/officeart/2008/layout/VerticalAccentList"/>
    <dgm:cxn modelId="{7734EEF0-6DB6-854E-B25C-6081B98E50E3}" type="presParOf" srcId="{C1ADFBE7-985B-CB45-AE40-144F6B4E0B4B}" destId="{B261140E-FC1D-F44D-9E80-9FADF49021F2}" srcOrd="2" destOrd="0" presId="urn:microsoft.com/office/officeart/2008/layout/VerticalAccentList"/>
    <dgm:cxn modelId="{7CF00030-F035-0548-AB13-D8F16BDE210C}" type="presParOf" srcId="{C1ADFBE7-985B-CB45-AE40-144F6B4E0B4B}" destId="{46CA7804-8EC6-E948-8BEE-81B6A5EEDEC6}" srcOrd="3" destOrd="0" presId="urn:microsoft.com/office/officeart/2008/layout/VerticalAccentList"/>
    <dgm:cxn modelId="{9FBEED56-A114-F849-B4AD-2A85145A678E}" type="presParOf" srcId="{C1ADFBE7-985B-CB45-AE40-144F6B4E0B4B}" destId="{EF84FDF9-9567-8D42-A7BC-5FB3D2525B76}" srcOrd="4" destOrd="0" presId="urn:microsoft.com/office/officeart/2008/layout/VerticalAccentList"/>
    <dgm:cxn modelId="{12C39EF0-9932-7040-A94A-268A76AA2A4B}" type="presParOf" srcId="{C1ADFBE7-985B-CB45-AE40-144F6B4E0B4B}" destId="{ED45BEDF-B134-1F4A-A0B6-07228086A007}" srcOrd="5" destOrd="0" presId="urn:microsoft.com/office/officeart/2008/layout/VerticalAccentList"/>
    <dgm:cxn modelId="{82D13050-69EA-994B-ACD6-6756D8507C29}" type="presParOf" srcId="{C1ADFBE7-985B-CB45-AE40-144F6B4E0B4B}" destId="{07B622CE-C109-F545-A450-8F13B9851D9C}" srcOrd="6" destOrd="0" presId="urn:microsoft.com/office/officeart/2008/layout/VerticalAccentList"/>
    <dgm:cxn modelId="{212956E2-02E8-4147-8DB7-B2AC89564B8D}" type="presParOf" srcId="{DB059EEE-F211-A746-8010-A1B1E76488A3}" destId="{0C931A10-5150-554E-8819-92F53307AA84}" srcOrd="5" destOrd="0" presId="urn:microsoft.com/office/officeart/2008/layout/VerticalAccentList"/>
    <dgm:cxn modelId="{464F1F7B-A7FC-6A43-AFDF-1FF7780A9416}" type="presParOf" srcId="{DB059EEE-F211-A746-8010-A1B1E76488A3}" destId="{9699C19C-9129-8F4B-A6EB-4D38E9F5F34B}" srcOrd="6" destOrd="0" presId="urn:microsoft.com/office/officeart/2008/layout/VerticalAccentList"/>
    <dgm:cxn modelId="{1187CEED-BD3A-0746-A3BB-75DD938AE4B5}" type="presParOf" srcId="{9699C19C-9129-8F4B-A6EB-4D38E9F5F34B}" destId="{38B1F029-D3F3-E04E-9927-B03A960F773A}" srcOrd="0" destOrd="0" presId="urn:microsoft.com/office/officeart/2008/layout/VerticalAccentList"/>
    <dgm:cxn modelId="{8558B4B5-2797-F643-A9E6-E787DC6874A1}" type="presParOf" srcId="{DB059EEE-F211-A746-8010-A1B1E76488A3}" destId="{901DA7AC-09FA-F941-9C2F-BA688C0918AD}" srcOrd="7" destOrd="0" presId="urn:microsoft.com/office/officeart/2008/layout/VerticalAccentList"/>
    <dgm:cxn modelId="{7CF3AA6A-BEDC-384B-87F8-B618DADCD740}" type="presParOf" srcId="{901DA7AC-09FA-F941-9C2F-BA688C0918AD}" destId="{730564E0-1D00-5548-A188-3793B6624E66}" srcOrd="0" destOrd="0" presId="urn:microsoft.com/office/officeart/2008/layout/VerticalAccentList"/>
    <dgm:cxn modelId="{A55C7676-63CB-1D46-BC36-414AD871D368}" type="presParOf" srcId="{901DA7AC-09FA-F941-9C2F-BA688C0918AD}" destId="{8CEFC3F4-54C6-1347-A354-B7FE87C739C0}" srcOrd="1" destOrd="0" presId="urn:microsoft.com/office/officeart/2008/layout/VerticalAccentList"/>
    <dgm:cxn modelId="{2FAA1735-5A3B-024C-AD7E-E1F0264F6F0C}" type="presParOf" srcId="{901DA7AC-09FA-F941-9C2F-BA688C0918AD}" destId="{FE217B16-5C39-0349-BAF8-645F6B07B34D}" srcOrd="2" destOrd="0" presId="urn:microsoft.com/office/officeart/2008/layout/VerticalAccentList"/>
    <dgm:cxn modelId="{35BB1A47-1006-2848-9B58-0587E1B16A99}" type="presParOf" srcId="{901DA7AC-09FA-F941-9C2F-BA688C0918AD}" destId="{8016979A-1DBD-6B40-8978-8B5BED7021BB}" srcOrd="3" destOrd="0" presId="urn:microsoft.com/office/officeart/2008/layout/VerticalAccentList"/>
    <dgm:cxn modelId="{0376F1B6-9EDB-884A-9BD3-680B93FA6B29}" type="presParOf" srcId="{901DA7AC-09FA-F941-9C2F-BA688C0918AD}" destId="{62D30376-011C-6C42-8285-8730A9782653}" srcOrd="4" destOrd="0" presId="urn:microsoft.com/office/officeart/2008/layout/VerticalAccentList"/>
    <dgm:cxn modelId="{7A75F8BF-D59D-C748-AEF9-226C0A070857}" type="presParOf" srcId="{901DA7AC-09FA-F941-9C2F-BA688C0918AD}" destId="{2D77E9D7-9E66-904A-9454-5B3604449576}" srcOrd="5" destOrd="0" presId="urn:microsoft.com/office/officeart/2008/layout/VerticalAccentList"/>
    <dgm:cxn modelId="{CD6C69D5-5316-B54A-B1F2-DB297462CD5F}" type="presParOf" srcId="{901DA7AC-09FA-F941-9C2F-BA688C0918AD}" destId="{E1A5AB10-F045-F741-872C-989D89EB8AF2}" srcOrd="6" destOrd="0" presId="urn:microsoft.com/office/officeart/2008/layout/VerticalAccentList"/>
    <dgm:cxn modelId="{03D8FA53-B8B3-A54D-B2C0-B512D774843E}" type="presParOf" srcId="{DB059EEE-F211-A746-8010-A1B1E76488A3}" destId="{28402EAE-6DA5-EF4C-8FFC-88C674B5BF5B}" srcOrd="8" destOrd="0" presId="urn:microsoft.com/office/officeart/2008/layout/VerticalAccentList"/>
    <dgm:cxn modelId="{B217E62B-86B3-1940-B39D-FAF7A4816FAE}" type="presParOf" srcId="{DB059EEE-F211-A746-8010-A1B1E76488A3}" destId="{011A40B6-DDBD-444B-9712-2F3D227B4288}" srcOrd="9" destOrd="0" presId="urn:microsoft.com/office/officeart/2008/layout/VerticalAccentList"/>
    <dgm:cxn modelId="{3150DEDE-520F-8946-8B44-2A410A60109D}" type="presParOf" srcId="{011A40B6-DDBD-444B-9712-2F3D227B4288}" destId="{96A782D6-4804-DE48-BCAB-8A7F25168F9E}" srcOrd="0" destOrd="0" presId="urn:microsoft.com/office/officeart/2008/layout/VerticalAccentList"/>
    <dgm:cxn modelId="{33FA9328-A423-AC46-A4B6-2C0BB34857E1}" type="presParOf" srcId="{DB059EEE-F211-A746-8010-A1B1E76488A3}" destId="{5355C17F-F8DB-9145-A2AF-FFCEA83AAA4C}" srcOrd="10" destOrd="0" presId="urn:microsoft.com/office/officeart/2008/layout/VerticalAccentList"/>
    <dgm:cxn modelId="{A8285698-3623-2143-B14D-D22711A78206}" type="presParOf" srcId="{5355C17F-F8DB-9145-A2AF-FFCEA83AAA4C}" destId="{BA20F323-2475-DD4F-916B-D0E34E2D4417}" srcOrd="0" destOrd="0" presId="urn:microsoft.com/office/officeart/2008/layout/VerticalAccentList"/>
    <dgm:cxn modelId="{153D4C48-BCCE-9A4C-AB6F-45D7B8ECFA7C}" type="presParOf" srcId="{5355C17F-F8DB-9145-A2AF-FFCEA83AAA4C}" destId="{5083E9CC-EB7A-1A48-B323-6F86C7E00FDC}" srcOrd="1" destOrd="0" presId="urn:microsoft.com/office/officeart/2008/layout/VerticalAccentList"/>
    <dgm:cxn modelId="{9940C94E-3FA6-8D48-A41F-D0752C6DDECB}" type="presParOf" srcId="{5355C17F-F8DB-9145-A2AF-FFCEA83AAA4C}" destId="{9EA2ADF8-D3FC-6841-9422-B5A0EDD487AF}" srcOrd="2" destOrd="0" presId="urn:microsoft.com/office/officeart/2008/layout/VerticalAccentList"/>
    <dgm:cxn modelId="{47D706D3-F124-D041-B6CB-A1C2678EA641}" type="presParOf" srcId="{5355C17F-F8DB-9145-A2AF-FFCEA83AAA4C}" destId="{36A02F6A-2480-0947-94BB-574A70F42FDD}" srcOrd="3" destOrd="0" presId="urn:microsoft.com/office/officeart/2008/layout/VerticalAccentList"/>
    <dgm:cxn modelId="{7BADC750-715A-EC42-B768-5C9383D60B18}" type="presParOf" srcId="{5355C17F-F8DB-9145-A2AF-FFCEA83AAA4C}" destId="{A3946343-F2EE-E14E-B7EE-2A750ED2AA16}" srcOrd="4" destOrd="0" presId="urn:microsoft.com/office/officeart/2008/layout/VerticalAccentList"/>
    <dgm:cxn modelId="{7D7592A9-C6AB-784E-A231-8DC886133176}" type="presParOf" srcId="{5355C17F-F8DB-9145-A2AF-FFCEA83AAA4C}" destId="{740CB638-9F3B-6943-BAB1-0F4FB4F79C0F}" srcOrd="5" destOrd="0" presId="urn:microsoft.com/office/officeart/2008/layout/VerticalAccentList"/>
    <dgm:cxn modelId="{D2AD8C6E-ED1D-FF40-96EA-2BDAEAA1A344}" type="presParOf" srcId="{5355C17F-F8DB-9145-A2AF-FFCEA83AAA4C}" destId="{736B0488-C164-7249-9D6E-8FA4567F7278}" srcOrd="6" destOrd="0" presId="urn:microsoft.com/office/officeart/2008/layout/VerticalAccentList"/>
    <dgm:cxn modelId="{0D28F17B-A012-1D46-8F8E-1C7F26DAD472}" type="presParOf" srcId="{DB059EEE-F211-A746-8010-A1B1E76488A3}" destId="{19053183-E779-C74B-914D-6B24BA46A1C8}" srcOrd="11" destOrd="0" presId="urn:microsoft.com/office/officeart/2008/layout/VerticalAccentList"/>
    <dgm:cxn modelId="{AE6CF698-B827-9D44-AF46-4AC503DE38CF}" type="presParOf" srcId="{DB059EEE-F211-A746-8010-A1B1E76488A3}" destId="{65254244-F416-E94C-B7F9-4F25C9D40592}" srcOrd="12" destOrd="0" presId="urn:microsoft.com/office/officeart/2008/layout/VerticalAccentList"/>
    <dgm:cxn modelId="{C7C2BF9D-D7E7-F54D-B86F-06533D96946E}" type="presParOf" srcId="{65254244-F416-E94C-B7F9-4F25C9D40592}" destId="{A99054AF-9BE3-294D-9DD0-2F28F2D9BBCC}" srcOrd="0" destOrd="0" presId="urn:microsoft.com/office/officeart/2008/layout/VerticalAccentList"/>
    <dgm:cxn modelId="{891D44F8-FC57-F14C-A22A-9DBDDAE5D7BE}" type="presParOf" srcId="{DB059EEE-F211-A746-8010-A1B1E76488A3}" destId="{4227B735-07BC-4444-8014-4E099F27CAE3}" srcOrd="13" destOrd="0" presId="urn:microsoft.com/office/officeart/2008/layout/VerticalAccentList"/>
    <dgm:cxn modelId="{A6BCBD44-7ADB-2543-B44A-FF9231E44AF8}" type="presParOf" srcId="{4227B735-07BC-4444-8014-4E099F27CAE3}" destId="{9E5B130D-D822-6245-B777-11E0C395C595}" srcOrd="0" destOrd="0" presId="urn:microsoft.com/office/officeart/2008/layout/VerticalAccentList"/>
    <dgm:cxn modelId="{137C5BF1-1699-C545-AC6A-2267EC2CF0B3}" type="presParOf" srcId="{4227B735-07BC-4444-8014-4E099F27CAE3}" destId="{61CD0ED7-4BC5-0A4A-9EF8-D346CC7650B4}" srcOrd="1" destOrd="0" presId="urn:microsoft.com/office/officeart/2008/layout/VerticalAccentList"/>
    <dgm:cxn modelId="{8A5D8E9E-C5AF-8D4B-A895-8F4EC70FCDB8}" type="presParOf" srcId="{4227B735-07BC-4444-8014-4E099F27CAE3}" destId="{F9CF55EC-48FA-BA4C-A821-CF4567610F97}" srcOrd="2" destOrd="0" presId="urn:microsoft.com/office/officeart/2008/layout/VerticalAccentList"/>
    <dgm:cxn modelId="{4124984D-4DF8-B148-AA9D-A6FED6203BA3}" type="presParOf" srcId="{4227B735-07BC-4444-8014-4E099F27CAE3}" destId="{784B7BF2-62E8-3B4F-85D4-03D9F8358AB3}" srcOrd="3" destOrd="0" presId="urn:microsoft.com/office/officeart/2008/layout/VerticalAccentList"/>
    <dgm:cxn modelId="{87026F5B-A754-F94C-8172-4FC785921A95}" type="presParOf" srcId="{4227B735-07BC-4444-8014-4E099F27CAE3}" destId="{C430C053-1F6D-8046-AE90-9216735F609A}" srcOrd="4" destOrd="0" presId="urn:microsoft.com/office/officeart/2008/layout/VerticalAccentList"/>
    <dgm:cxn modelId="{B8E3C5CD-7235-D342-89B5-086600D5ECF4}" type="presParOf" srcId="{4227B735-07BC-4444-8014-4E099F27CAE3}" destId="{5F8C5E1C-4EC3-D44B-A6BA-BC66BD48BDD9}" srcOrd="5" destOrd="0" presId="urn:microsoft.com/office/officeart/2008/layout/VerticalAccentList"/>
    <dgm:cxn modelId="{764226F3-E795-B048-9EFA-EEEC92D85291}" type="presParOf" srcId="{4227B735-07BC-4444-8014-4E099F27CAE3}" destId="{87A6CB3F-00FB-9449-AF57-EA9A3477A614}" srcOrd="6" destOrd="0" presId="urn:microsoft.com/office/officeart/2008/layout/VerticalAccentList"/>
    <dgm:cxn modelId="{997B683E-8C25-5442-BE45-4B95E9DD53B9}" type="presParOf" srcId="{DB059EEE-F211-A746-8010-A1B1E76488A3}" destId="{FB7D593E-4D0E-8341-BA3D-CD42CFABDD1D}" srcOrd="14" destOrd="0" presId="urn:microsoft.com/office/officeart/2008/layout/VerticalAccentList"/>
    <dgm:cxn modelId="{3E53B959-13FD-F14F-B1EC-075D12415EB3}" type="presParOf" srcId="{DB059EEE-F211-A746-8010-A1B1E76488A3}" destId="{8F97B128-0148-C041-958A-1A93651A3EB6}" srcOrd="15" destOrd="0" presId="urn:microsoft.com/office/officeart/2008/layout/VerticalAccentList"/>
    <dgm:cxn modelId="{8139BC3C-82E6-5840-B65E-98ECE3EFA95D}" type="presParOf" srcId="{8F97B128-0148-C041-958A-1A93651A3EB6}" destId="{D0B31F40-86E3-0C43-ABA0-F63382A11D26}" srcOrd="0" destOrd="0" presId="urn:microsoft.com/office/officeart/2008/layout/VerticalAccentList"/>
    <dgm:cxn modelId="{97FF1B74-9046-8C43-9B43-27B28ED94FAA}" type="presParOf" srcId="{DB059EEE-F211-A746-8010-A1B1E76488A3}" destId="{34BDB729-ECEF-354A-B00F-885BE20A9727}" srcOrd="16" destOrd="0" presId="urn:microsoft.com/office/officeart/2008/layout/VerticalAccentList"/>
    <dgm:cxn modelId="{F1DE490F-6FA1-3944-836C-3C03186A5DE8}" type="presParOf" srcId="{34BDB729-ECEF-354A-B00F-885BE20A9727}" destId="{8409D7A0-1B1D-C849-88C0-62B9EF7687B7}" srcOrd="0" destOrd="0" presId="urn:microsoft.com/office/officeart/2008/layout/VerticalAccentList"/>
    <dgm:cxn modelId="{03C1FAEF-84AA-1E44-9CEE-3455ECF8DD45}" type="presParOf" srcId="{34BDB729-ECEF-354A-B00F-885BE20A9727}" destId="{D3CAE7F7-3342-7E4F-99F1-286746DEE2B1}" srcOrd="1" destOrd="0" presId="urn:microsoft.com/office/officeart/2008/layout/VerticalAccentList"/>
    <dgm:cxn modelId="{1DC60554-2087-354C-A33B-CAF80510A4F2}" type="presParOf" srcId="{34BDB729-ECEF-354A-B00F-885BE20A9727}" destId="{952ADB81-9917-3D40-B515-7EE935DAC813}" srcOrd="2" destOrd="0" presId="urn:microsoft.com/office/officeart/2008/layout/VerticalAccentList"/>
    <dgm:cxn modelId="{8E9D380F-1DD9-1046-9350-099216DF110E}" type="presParOf" srcId="{34BDB729-ECEF-354A-B00F-885BE20A9727}" destId="{0A509812-2B7D-2C4D-A111-44D0AE693219}" srcOrd="3" destOrd="0" presId="urn:microsoft.com/office/officeart/2008/layout/VerticalAccentList"/>
    <dgm:cxn modelId="{E1ABFB4B-B3EA-4F45-8DCC-34443E7654F6}" type="presParOf" srcId="{34BDB729-ECEF-354A-B00F-885BE20A9727}" destId="{11B5B1DA-C4CD-B948-B613-B2BDC861D835}" srcOrd="4" destOrd="0" presId="urn:microsoft.com/office/officeart/2008/layout/VerticalAccentList"/>
    <dgm:cxn modelId="{93D4DBFC-E890-0F4F-83C4-FD4142634CF9}" type="presParOf" srcId="{34BDB729-ECEF-354A-B00F-885BE20A9727}" destId="{21B4772D-DC1E-1945-9925-D1AECDFEB860}" srcOrd="5" destOrd="0" presId="urn:microsoft.com/office/officeart/2008/layout/VerticalAccentList"/>
    <dgm:cxn modelId="{70E9192B-6937-9B45-9144-709DE0EDD965}" type="presParOf" srcId="{34BDB729-ECEF-354A-B00F-885BE20A9727}" destId="{C5A8CC12-64DF-5949-8118-5BB935075F7D}"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77C482D-BE2C-394E-979D-773B185CEB5E}" type="doc">
      <dgm:prSet loTypeId="urn:microsoft.com/office/officeart/2005/8/layout/process1" loCatId="" qsTypeId="urn:microsoft.com/office/officeart/2005/8/quickstyle/simple1" qsCatId="simple" csTypeId="urn:microsoft.com/office/officeart/2005/8/colors/colorful2" csCatId="colorful" phldr="1"/>
      <dgm:spPr/>
    </dgm:pt>
    <dgm:pt modelId="{89895491-8EC4-6549-AB04-2F3D7DA229FE}">
      <dgm:prSet phldrT="[Text]"/>
      <dgm:spPr/>
      <dgm:t>
        <a:bodyPr/>
        <a:lstStyle/>
        <a:p>
          <a:r>
            <a:rPr lang="en-US" dirty="0"/>
            <a:t>Thermal screening</a:t>
          </a:r>
        </a:p>
      </dgm:t>
    </dgm:pt>
    <dgm:pt modelId="{6397B36E-AFEB-AC4E-9467-A247D51DFE43}" type="parTrans" cxnId="{C39494EB-0080-4B40-B0FA-F38E4993E3C7}">
      <dgm:prSet/>
      <dgm:spPr/>
      <dgm:t>
        <a:bodyPr/>
        <a:lstStyle/>
        <a:p>
          <a:endParaRPr lang="en-US"/>
        </a:p>
      </dgm:t>
    </dgm:pt>
    <dgm:pt modelId="{FD71D3CD-D6A6-D240-BDC7-3B0A29AFA28C}" type="sibTrans" cxnId="{C39494EB-0080-4B40-B0FA-F38E4993E3C7}">
      <dgm:prSet/>
      <dgm:spPr/>
      <dgm:t>
        <a:bodyPr/>
        <a:lstStyle/>
        <a:p>
          <a:endParaRPr lang="en-US"/>
        </a:p>
      </dgm:t>
    </dgm:pt>
    <dgm:pt modelId="{F26FBE0D-C9BC-5948-A6B0-2AA744D0D560}">
      <dgm:prSet phldrT="[Text]"/>
      <dgm:spPr/>
      <dgm:t>
        <a:bodyPr/>
        <a:lstStyle/>
        <a:p>
          <a:r>
            <a:rPr lang="en-US" dirty="0"/>
            <a:t>If results are negative the driver must be retested every 72 hours (unless they exit country within first 72 hours)</a:t>
          </a:r>
        </a:p>
      </dgm:t>
    </dgm:pt>
    <dgm:pt modelId="{EBA6FD01-2849-F041-A899-D4F0D62A35C9}" type="parTrans" cxnId="{ECACEAB2-7CB9-3F4A-9383-2246ADFC60B4}">
      <dgm:prSet/>
      <dgm:spPr/>
      <dgm:t>
        <a:bodyPr/>
        <a:lstStyle/>
        <a:p>
          <a:endParaRPr lang="en-US"/>
        </a:p>
      </dgm:t>
    </dgm:pt>
    <dgm:pt modelId="{6E1538A9-F4F9-A54B-A0BC-C0D7418D4C6C}" type="sibTrans" cxnId="{ECACEAB2-7CB9-3F4A-9383-2246ADFC60B4}">
      <dgm:prSet/>
      <dgm:spPr/>
      <dgm:t>
        <a:bodyPr/>
        <a:lstStyle/>
        <a:p>
          <a:endParaRPr lang="en-US"/>
        </a:p>
      </dgm:t>
    </dgm:pt>
    <dgm:pt modelId="{E593749E-2C0B-9C4C-90C5-865F66AC12D8}">
      <dgm:prSet phldrT="[Text]"/>
      <dgm:spPr/>
      <dgm:t>
        <a:bodyPr/>
        <a:lstStyle/>
        <a:p>
          <a:r>
            <a:rPr lang="en-US" dirty="0"/>
            <a:t>Transit</a:t>
          </a:r>
          <a:r>
            <a:rPr lang="en-US" baseline="0" dirty="0"/>
            <a:t> drivers, who pass through Georgia and stay in country for 48 hours must provide test results </a:t>
          </a:r>
          <a:endParaRPr lang="en-US" dirty="0"/>
        </a:p>
      </dgm:t>
    </dgm:pt>
    <dgm:pt modelId="{4B0F397D-D8E5-494C-9A66-3B6F48206C7C}" type="parTrans" cxnId="{791FF550-6C9C-4F4B-BC8A-10D00C7EA4D9}">
      <dgm:prSet/>
      <dgm:spPr/>
      <dgm:t>
        <a:bodyPr/>
        <a:lstStyle/>
        <a:p>
          <a:endParaRPr lang="en-US"/>
        </a:p>
      </dgm:t>
    </dgm:pt>
    <dgm:pt modelId="{770C534D-2B16-5F42-917D-52225D2BEA96}" type="sibTrans" cxnId="{791FF550-6C9C-4F4B-BC8A-10D00C7EA4D9}">
      <dgm:prSet/>
      <dgm:spPr/>
      <dgm:t>
        <a:bodyPr/>
        <a:lstStyle/>
        <a:p>
          <a:endParaRPr lang="en-US"/>
        </a:p>
      </dgm:t>
    </dgm:pt>
    <dgm:pt modelId="{FCAE152A-BA06-564D-8896-460DD4B8EF04}">
      <dgm:prSet phldrT="[Text]"/>
      <dgm:spPr/>
      <dgm:t>
        <a:bodyPr/>
        <a:lstStyle/>
        <a:p>
          <a:r>
            <a:rPr lang="en-US" dirty="0"/>
            <a:t>The employer or a driver is obliged to cover all costs related to testing </a:t>
          </a:r>
        </a:p>
      </dgm:t>
    </dgm:pt>
    <dgm:pt modelId="{38F89823-770E-D746-BD5C-04544BFE6423}" type="parTrans" cxnId="{D7268B1D-8647-3B41-B74F-59342C869541}">
      <dgm:prSet/>
      <dgm:spPr/>
      <dgm:t>
        <a:bodyPr/>
        <a:lstStyle/>
        <a:p>
          <a:endParaRPr lang="en-US"/>
        </a:p>
      </dgm:t>
    </dgm:pt>
    <dgm:pt modelId="{BEEEEC4C-97F1-2547-84F3-B212BE69A644}" type="sibTrans" cxnId="{D7268B1D-8647-3B41-B74F-59342C869541}">
      <dgm:prSet/>
      <dgm:spPr/>
      <dgm:t>
        <a:bodyPr/>
        <a:lstStyle/>
        <a:p>
          <a:endParaRPr lang="en-US"/>
        </a:p>
      </dgm:t>
    </dgm:pt>
    <dgm:pt modelId="{3144DFAF-D800-A843-8A71-864D007BAB91}" type="pres">
      <dgm:prSet presAssocID="{577C482D-BE2C-394E-979D-773B185CEB5E}" presName="Name0" presStyleCnt="0">
        <dgm:presLayoutVars>
          <dgm:dir/>
          <dgm:resizeHandles val="exact"/>
        </dgm:presLayoutVars>
      </dgm:prSet>
      <dgm:spPr/>
    </dgm:pt>
    <dgm:pt modelId="{1BB3F3F6-B01A-7749-B65F-1D8F881B2FAA}" type="pres">
      <dgm:prSet presAssocID="{89895491-8EC4-6549-AB04-2F3D7DA229FE}" presName="node" presStyleLbl="node1" presStyleIdx="0" presStyleCnt="4">
        <dgm:presLayoutVars>
          <dgm:bulletEnabled val="1"/>
        </dgm:presLayoutVars>
      </dgm:prSet>
      <dgm:spPr/>
    </dgm:pt>
    <dgm:pt modelId="{686073FD-3631-6B47-8793-5E06F5F30F3F}" type="pres">
      <dgm:prSet presAssocID="{FD71D3CD-D6A6-D240-BDC7-3B0A29AFA28C}" presName="sibTrans" presStyleLbl="sibTrans2D1" presStyleIdx="0" presStyleCnt="3"/>
      <dgm:spPr/>
    </dgm:pt>
    <dgm:pt modelId="{17071028-620D-1243-B0A4-69943ED3DCA0}" type="pres">
      <dgm:prSet presAssocID="{FD71D3CD-D6A6-D240-BDC7-3B0A29AFA28C}" presName="connectorText" presStyleLbl="sibTrans2D1" presStyleIdx="0" presStyleCnt="3"/>
      <dgm:spPr/>
    </dgm:pt>
    <dgm:pt modelId="{8E70468B-3F9D-C448-AFC7-BF31190DA400}" type="pres">
      <dgm:prSet presAssocID="{F26FBE0D-C9BC-5948-A6B0-2AA744D0D560}" presName="node" presStyleLbl="node1" presStyleIdx="1" presStyleCnt="4">
        <dgm:presLayoutVars>
          <dgm:bulletEnabled val="1"/>
        </dgm:presLayoutVars>
      </dgm:prSet>
      <dgm:spPr/>
    </dgm:pt>
    <dgm:pt modelId="{59592D01-4D23-C343-9E92-40675AF7D830}" type="pres">
      <dgm:prSet presAssocID="{6E1538A9-F4F9-A54B-A0BC-C0D7418D4C6C}" presName="sibTrans" presStyleLbl="sibTrans2D1" presStyleIdx="1" presStyleCnt="3"/>
      <dgm:spPr/>
    </dgm:pt>
    <dgm:pt modelId="{0F9839E5-2E27-D54F-A0BF-589D5D68EF23}" type="pres">
      <dgm:prSet presAssocID="{6E1538A9-F4F9-A54B-A0BC-C0D7418D4C6C}" presName="connectorText" presStyleLbl="sibTrans2D1" presStyleIdx="1" presStyleCnt="3"/>
      <dgm:spPr/>
    </dgm:pt>
    <dgm:pt modelId="{169DEC11-BFF7-B44D-A21B-4E1F1A0738D4}" type="pres">
      <dgm:prSet presAssocID="{E593749E-2C0B-9C4C-90C5-865F66AC12D8}" presName="node" presStyleLbl="node1" presStyleIdx="2" presStyleCnt="4">
        <dgm:presLayoutVars>
          <dgm:bulletEnabled val="1"/>
        </dgm:presLayoutVars>
      </dgm:prSet>
      <dgm:spPr/>
    </dgm:pt>
    <dgm:pt modelId="{1943FBA0-D105-D646-AF34-CD5A9E0C8721}" type="pres">
      <dgm:prSet presAssocID="{770C534D-2B16-5F42-917D-52225D2BEA96}" presName="sibTrans" presStyleLbl="sibTrans2D1" presStyleIdx="2" presStyleCnt="3"/>
      <dgm:spPr/>
    </dgm:pt>
    <dgm:pt modelId="{06A445D5-91BD-D248-A92F-0ED994A873B3}" type="pres">
      <dgm:prSet presAssocID="{770C534D-2B16-5F42-917D-52225D2BEA96}" presName="connectorText" presStyleLbl="sibTrans2D1" presStyleIdx="2" presStyleCnt="3"/>
      <dgm:spPr/>
    </dgm:pt>
    <dgm:pt modelId="{110B93FC-3A6F-8142-BF83-B5DDB5785E6D}" type="pres">
      <dgm:prSet presAssocID="{FCAE152A-BA06-564D-8896-460DD4B8EF04}" presName="node" presStyleLbl="node1" presStyleIdx="3" presStyleCnt="4">
        <dgm:presLayoutVars>
          <dgm:bulletEnabled val="1"/>
        </dgm:presLayoutVars>
      </dgm:prSet>
      <dgm:spPr/>
    </dgm:pt>
  </dgm:ptLst>
  <dgm:cxnLst>
    <dgm:cxn modelId="{A0B82A02-15A9-DA4C-A4DC-6B1B4ACD2120}" type="presOf" srcId="{770C534D-2B16-5F42-917D-52225D2BEA96}" destId="{1943FBA0-D105-D646-AF34-CD5A9E0C8721}" srcOrd="0" destOrd="0" presId="urn:microsoft.com/office/officeart/2005/8/layout/process1"/>
    <dgm:cxn modelId="{D7268B1D-8647-3B41-B74F-59342C869541}" srcId="{577C482D-BE2C-394E-979D-773B185CEB5E}" destId="{FCAE152A-BA06-564D-8896-460DD4B8EF04}" srcOrd="3" destOrd="0" parTransId="{38F89823-770E-D746-BD5C-04544BFE6423}" sibTransId="{BEEEEC4C-97F1-2547-84F3-B212BE69A644}"/>
    <dgm:cxn modelId="{7C9B591E-C664-244E-A49D-5ED52B574809}" type="presOf" srcId="{FD71D3CD-D6A6-D240-BDC7-3B0A29AFA28C}" destId="{686073FD-3631-6B47-8793-5E06F5F30F3F}" srcOrd="0" destOrd="0" presId="urn:microsoft.com/office/officeart/2005/8/layout/process1"/>
    <dgm:cxn modelId="{7B487A26-1B28-1A4A-8345-EECF273D5B30}" type="presOf" srcId="{6E1538A9-F4F9-A54B-A0BC-C0D7418D4C6C}" destId="{0F9839E5-2E27-D54F-A0BF-589D5D68EF23}" srcOrd="1" destOrd="0" presId="urn:microsoft.com/office/officeart/2005/8/layout/process1"/>
    <dgm:cxn modelId="{87757A31-58E3-C848-952D-83573E86C577}" type="presOf" srcId="{FD71D3CD-D6A6-D240-BDC7-3B0A29AFA28C}" destId="{17071028-620D-1243-B0A4-69943ED3DCA0}" srcOrd="1" destOrd="0" presId="urn:microsoft.com/office/officeart/2005/8/layout/process1"/>
    <dgm:cxn modelId="{791FF550-6C9C-4F4B-BC8A-10D00C7EA4D9}" srcId="{577C482D-BE2C-394E-979D-773B185CEB5E}" destId="{E593749E-2C0B-9C4C-90C5-865F66AC12D8}" srcOrd="2" destOrd="0" parTransId="{4B0F397D-D8E5-494C-9A66-3B6F48206C7C}" sibTransId="{770C534D-2B16-5F42-917D-52225D2BEA96}"/>
    <dgm:cxn modelId="{3868AB51-C634-D44F-ABF5-6F3307CD1891}" type="presOf" srcId="{577C482D-BE2C-394E-979D-773B185CEB5E}" destId="{3144DFAF-D800-A843-8A71-864D007BAB91}" srcOrd="0" destOrd="0" presId="urn:microsoft.com/office/officeart/2005/8/layout/process1"/>
    <dgm:cxn modelId="{404A358C-1927-5940-8D56-BA2859E7250D}" type="presOf" srcId="{770C534D-2B16-5F42-917D-52225D2BEA96}" destId="{06A445D5-91BD-D248-A92F-0ED994A873B3}" srcOrd="1" destOrd="0" presId="urn:microsoft.com/office/officeart/2005/8/layout/process1"/>
    <dgm:cxn modelId="{4B69219B-9407-2B4E-85F7-2FDDEDDEDE9A}" type="presOf" srcId="{FCAE152A-BA06-564D-8896-460DD4B8EF04}" destId="{110B93FC-3A6F-8142-BF83-B5DDB5785E6D}" srcOrd="0" destOrd="0" presId="urn:microsoft.com/office/officeart/2005/8/layout/process1"/>
    <dgm:cxn modelId="{4ED0A1A8-D562-334C-8D01-65FD6A5C9E53}" type="presOf" srcId="{F26FBE0D-C9BC-5948-A6B0-2AA744D0D560}" destId="{8E70468B-3F9D-C448-AFC7-BF31190DA400}" srcOrd="0" destOrd="0" presId="urn:microsoft.com/office/officeart/2005/8/layout/process1"/>
    <dgm:cxn modelId="{ECACEAB2-7CB9-3F4A-9383-2246ADFC60B4}" srcId="{577C482D-BE2C-394E-979D-773B185CEB5E}" destId="{F26FBE0D-C9BC-5948-A6B0-2AA744D0D560}" srcOrd="1" destOrd="0" parTransId="{EBA6FD01-2849-F041-A899-D4F0D62A35C9}" sibTransId="{6E1538A9-F4F9-A54B-A0BC-C0D7418D4C6C}"/>
    <dgm:cxn modelId="{BF6E45BC-46D4-1348-9F05-C7AE7A70EC83}" type="presOf" srcId="{89895491-8EC4-6549-AB04-2F3D7DA229FE}" destId="{1BB3F3F6-B01A-7749-B65F-1D8F881B2FAA}" srcOrd="0" destOrd="0" presId="urn:microsoft.com/office/officeart/2005/8/layout/process1"/>
    <dgm:cxn modelId="{C0F0A9CE-9EA0-2847-A206-43F93F4C453C}" type="presOf" srcId="{6E1538A9-F4F9-A54B-A0BC-C0D7418D4C6C}" destId="{59592D01-4D23-C343-9E92-40675AF7D830}" srcOrd="0" destOrd="0" presId="urn:microsoft.com/office/officeart/2005/8/layout/process1"/>
    <dgm:cxn modelId="{F7E6D5D4-4788-DE48-B0FF-DABD05347CA9}" type="presOf" srcId="{E593749E-2C0B-9C4C-90C5-865F66AC12D8}" destId="{169DEC11-BFF7-B44D-A21B-4E1F1A0738D4}" srcOrd="0" destOrd="0" presId="urn:microsoft.com/office/officeart/2005/8/layout/process1"/>
    <dgm:cxn modelId="{C39494EB-0080-4B40-B0FA-F38E4993E3C7}" srcId="{577C482D-BE2C-394E-979D-773B185CEB5E}" destId="{89895491-8EC4-6549-AB04-2F3D7DA229FE}" srcOrd="0" destOrd="0" parTransId="{6397B36E-AFEB-AC4E-9467-A247D51DFE43}" sibTransId="{FD71D3CD-D6A6-D240-BDC7-3B0A29AFA28C}"/>
    <dgm:cxn modelId="{92AFEB10-39E0-4241-B600-D993BB102C94}" type="presParOf" srcId="{3144DFAF-D800-A843-8A71-864D007BAB91}" destId="{1BB3F3F6-B01A-7749-B65F-1D8F881B2FAA}" srcOrd="0" destOrd="0" presId="urn:microsoft.com/office/officeart/2005/8/layout/process1"/>
    <dgm:cxn modelId="{FAFEFD3A-0838-0844-BDE7-266E82A7E330}" type="presParOf" srcId="{3144DFAF-D800-A843-8A71-864D007BAB91}" destId="{686073FD-3631-6B47-8793-5E06F5F30F3F}" srcOrd="1" destOrd="0" presId="urn:microsoft.com/office/officeart/2005/8/layout/process1"/>
    <dgm:cxn modelId="{E0433DC7-AFBE-CB44-8CC8-CCF3379E23E9}" type="presParOf" srcId="{686073FD-3631-6B47-8793-5E06F5F30F3F}" destId="{17071028-620D-1243-B0A4-69943ED3DCA0}" srcOrd="0" destOrd="0" presId="urn:microsoft.com/office/officeart/2005/8/layout/process1"/>
    <dgm:cxn modelId="{F5B056B1-D267-FC42-B566-A4F248BC0AAA}" type="presParOf" srcId="{3144DFAF-D800-A843-8A71-864D007BAB91}" destId="{8E70468B-3F9D-C448-AFC7-BF31190DA400}" srcOrd="2" destOrd="0" presId="urn:microsoft.com/office/officeart/2005/8/layout/process1"/>
    <dgm:cxn modelId="{22635FE6-81D8-6F4C-8195-83B88E5DAD92}" type="presParOf" srcId="{3144DFAF-D800-A843-8A71-864D007BAB91}" destId="{59592D01-4D23-C343-9E92-40675AF7D830}" srcOrd="3" destOrd="0" presId="urn:microsoft.com/office/officeart/2005/8/layout/process1"/>
    <dgm:cxn modelId="{FA8C91B7-470B-AF4E-AF6C-6EF04A14E53C}" type="presParOf" srcId="{59592D01-4D23-C343-9E92-40675AF7D830}" destId="{0F9839E5-2E27-D54F-A0BF-589D5D68EF23}" srcOrd="0" destOrd="0" presId="urn:microsoft.com/office/officeart/2005/8/layout/process1"/>
    <dgm:cxn modelId="{27020216-7AAB-9D4E-B999-A6DFF26389FF}" type="presParOf" srcId="{3144DFAF-D800-A843-8A71-864D007BAB91}" destId="{169DEC11-BFF7-B44D-A21B-4E1F1A0738D4}" srcOrd="4" destOrd="0" presId="urn:microsoft.com/office/officeart/2005/8/layout/process1"/>
    <dgm:cxn modelId="{44A3FE1B-5FBC-3744-8650-72C94E8C8DAD}" type="presParOf" srcId="{3144DFAF-D800-A843-8A71-864D007BAB91}" destId="{1943FBA0-D105-D646-AF34-CD5A9E0C8721}" srcOrd="5" destOrd="0" presId="urn:microsoft.com/office/officeart/2005/8/layout/process1"/>
    <dgm:cxn modelId="{5C75BC42-5A69-174E-BE06-67170CB4947D}" type="presParOf" srcId="{1943FBA0-D105-D646-AF34-CD5A9E0C8721}" destId="{06A445D5-91BD-D248-A92F-0ED994A873B3}" srcOrd="0" destOrd="0" presId="urn:microsoft.com/office/officeart/2005/8/layout/process1"/>
    <dgm:cxn modelId="{41DD418C-C023-484E-A321-10A11AC9A219}" type="presParOf" srcId="{3144DFAF-D800-A843-8A71-864D007BAB91}" destId="{110B93FC-3A6F-8142-BF83-B5DDB5785E6D}"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DD41AA8-90FF-B543-A9EE-2850AEB653FD}" type="doc">
      <dgm:prSet loTypeId="urn:microsoft.com/office/officeart/2005/8/layout/cycle1" loCatId="" qsTypeId="urn:microsoft.com/office/officeart/2005/8/quickstyle/simple1" qsCatId="simple" csTypeId="urn:microsoft.com/office/officeart/2005/8/colors/colorful2" csCatId="colorful" phldr="1"/>
      <dgm:spPr/>
      <dgm:t>
        <a:bodyPr/>
        <a:lstStyle/>
        <a:p>
          <a:endParaRPr lang="en-US"/>
        </a:p>
      </dgm:t>
    </dgm:pt>
    <dgm:pt modelId="{F3CC86B0-CEE8-8141-9BCE-DC672BC743C6}">
      <dgm:prSet phldrT="[Text]" custT="1"/>
      <dgm:spPr/>
      <dgm:t>
        <a:bodyPr/>
        <a:lstStyle/>
        <a:p>
          <a:r>
            <a:rPr lang="en-US" sz="1200" i="1" dirty="0"/>
            <a:t>Trust in Government</a:t>
          </a:r>
        </a:p>
      </dgm:t>
    </dgm:pt>
    <dgm:pt modelId="{76234626-C73C-ED40-9DC5-8C97142ED43C}" type="parTrans" cxnId="{9373E9A6-C3F2-2549-ABB5-5F15FA35D6F5}">
      <dgm:prSet/>
      <dgm:spPr/>
      <dgm:t>
        <a:bodyPr/>
        <a:lstStyle/>
        <a:p>
          <a:endParaRPr lang="en-US" sz="1200" i="1"/>
        </a:p>
      </dgm:t>
    </dgm:pt>
    <dgm:pt modelId="{170AFC4C-5B34-AF4E-98A7-B57DD5CA1557}" type="sibTrans" cxnId="{9373E9A6-C3F2-2549-ABB5-5F15FA35D6F5}">
      <dgm:prSet/>
      <dgm:spPr/>
      <dgm:t>
        <a:bodyPr/>
        <a:lstStyle/>
        <a:p>
          <a:endParaRPr lang="en-US" sz="1200" i="1"/>
        </a:p>
      </dgm:t>
    </dgm:pt>
    <dgm:pt modelId="{FA7FC4DB-94A0-E44A-A179-77B06AD696A4}">
      <dgm:prSet phldrT="[Text]" custT="1"/>
      <dgm:spPr/>
      <dgm:t>
        <a:bodyPr/>
        <a:lstStyle/>
        <a:p>
          <a:r>
            <a:rPr lang="en-US" sz="1200" i="1" dirty="0"/>
            <a:t>Legislation </a:t>
          </a:r>
        </a:p>
      </dgm:t>
    </dgm:pt>
    <dgm:pt modelId="{60F8A453-52E0-B040-BD5C-07279F8BCAF4}" type="parTrans" cxnId="{DE8252B9-1ED7-7A46-B90F-6CA5008C1B14}">
      <dgm:prSet/>
      <dgm:spPr/>
      <dgm:t>
        <a:bodyPr/>
        <a:lstStyle/>
        <a:p>
          <a:endParaRPr lang="en-US" sz="1200" i="1"/>
        </a:p>
      </dgm:t>
    </dgm:pt>
    <dgm:pt modelId="{FBA03582-1855-2E4F-8B36-3702F40042F6}" type="sibTrans" cxnId="{DE8252B9-1ED7-7A46-B90F-6CA5008C1B14}">
      <dgm:prSet/>
      <dgm:spPr/>
      <dgm:t>
        <a:bodyPr/>
        <a:lstStyle/>
        <a:p>
          <a:endParaRPr lang="en-US" sz="1200" i="1"/>
        </a:p>
      </dgm:t>
    </dgm:pt>
    <dgm:pt modelId="{6BE5D23B-B665-9643-BFE7-0807A03B43A9}">
      <dgm:prSet phldrT="[Text]" custT="1"/>
      <dgm:spPr/>
      <dgm:t>
        <a:bodyPr/>
        <a:lstStyle/>
        <a:p>
          <a:r>
            <a:rPr lang="en-US" sz="1200" i="1" dirty="0"/>
            <a:t>Planning </a:t>
          </a:r>
        </a:p>
      </dgm:t>
    </dgm:pt>
    <dgm:pt modelId="{EE731852-AE7A-F043-8426-BB9FCC02149C}" type="parTrans" cxnId="{939974E2-CFAA-B243-B96E-230949D0C42B}">
      <dgm:prSet/>
      <dgm:spPr/>
      <dgm:t>
        <a:bodyPr/>
        <a:lstStyle/>
        <a:p>
          <a:endParaRPr lang="en-US" sz="1200" i="1"/>
        </a:p>
      </dgm:t>
    </dgm:pt>
    <dgm:pt modelId="{E6A8EF76-FFCA-8642-B0B8-1DCC92AF5D96}" type="sibTrans" cxnId="{939974E2-CFAA-B243-B96E-230949D0C42B}">
      <dgm:prSet/>
      <dgm:spPr/>
      <dgm:t>
        <a:bodyPr/>
        <a:lstStyle/>
        <a:p>
          <a:endParaRPr lang="en-US" sz="1200" i="1"/>
        </a:p>
      </dgm:t>
    </dgm:pt>
    <dgm:pt modelId="{E6B3BDF8-F645-E149-8D0C-5CCDF33F1891}">
      <dgm:prSet phldrT="[Text]" custT="1"/>
      <dgm:spPr/>
      <dgm:t>
        <a:bodyPr/>
        <a:lstStyle/>
        <a:p>
          <a:r>
            <a:rPr lang="en-US" sz="1200" i="1" dirty="0"/>
            <a:t>Non-pharmaceutical response </a:t>
          </a:r>
        </a:p>
      </dgm:t>
    </dgm:pt>
    <dgm:pt modelId="{5587332F-7EF1-D244-A670-62319582B80F}" type="parTrans" cxnId="{3AA6B800-5396-D442-B63B-30F0A832FD0A}">
      <dgm:prSet/>
      <dgm:spPr/>
      <dgm:t>
        <a:bodyPr/>
        <a:lstStyle/>
        <a:p>
          <a:endParaRPr lang="en-US" sz="1200" i="1"/>
        </a:p>
      </dgm:t>
    </dgm:pt>
    <dgm:pt modelId="{29AEA5A4-B552-1C45-94DE-4D85E44FF1F3}" type="sibTrans" cxnId="{3AA6B800-5396-D442-B63B-30F0A832FD0A}">
      <dgm:prSet/>
      <dgm:spPr/>
      <dgm:t>
        <a:bodyPr/>
        <a:lstStyle/>
        <a:p>
          <a:endParaRPr lang="en-US" sz="1200" i="1"/>
        </a:p>
      </dgm:t>
    </dgm:pt>
    <dgm:pt modelId="{F47BA0BC-9EDA-F04E-AE18-3B881939F62C}">
      <dgm:prSet phldrT="[Text]" custT="1"/>
      <dgm:spPr/>
      <dgm:t>
        <a:bodyPr/>
        <a:lstStyle/>
        <a:p>
          <a:r>
            <a:rPr lang="en-US" sz="1200" i="1" dirty="0"/>
            <a:t>Coordination </a:t>
          </a:r>
        </a:p>
      </dgm:t>
    </dgm:pt>
    <dgm:pt modelId="{25D84691-4C68-1E47-8F99-3AC16F8D00C9}" type="parTrans" cxnId="{D5ABE4A1-9B0E-5F4D-B36D-2B7A6998EF60}">
      <dgm:prSet/>
      <dgm:spPr/>
      <dgm:t>
        <a:bodyPr/>
        <a:lstStyle/>
        <a:p>
          <a:endParaRPr lang="en-US" sz="1200" i="1"/>
        </a:p>
      </dgm:t>
    </dgm:pt>
    <dgm:pt modelId="{DBE624FC-AE9E-F246-A1A6-0067A25801D9}" type="sibTrans" cxnId="{D5ABE4A1-9B0E-5F4D-B36D-2B7A6998EF60}">
      <dgm:prSet/>
      <dgm:spPr/>
      <dgm:t>
        <a:bodyPr/>
        <a:lstStyle/>
        <a:p>
          <a:endParaRPr lang="en-US" sz="1200" i="1"/>
        </a:p>
      </dgm:t>
    </dgm:pt>
    <dgm:pt modelId="{9962171C-E3A5-8F46-A788-9316D1EE172C}">
      <dgm:prSet phldrT="[Text]" custT="1"/>
      <dgm:spPr/>
      <dgm:t>
        <a:bodyPr/>
        <a:lstStyle/>
        <a:p>
          <a:r>
            <a:rPr lang="en-US" sz="1200" i="1" dirty="0"/>
            <a:t>Health Management Information System </a:t>
          </a:r>
        </a:p>
      </dgm:t>
    </dgm:pt>
    <dgm:pt modelId="{69180DB2-AF72-4C4A-8A0C-F4D33B21A83E}" type="parTrans" cxnId="{5BB63934-62B5-C54B-9972-F4E211193162}">
      <dgm:prSet/>
      <dgm:spPr/>
      <dgm:t>
        <a:bodyPr/>
        <a:lstStyle/>
        <a:p>
          <a:endParaRPr lang="en-US" sz="1200" i="1"/>
        </a:p>
      </dgm:t>
    </dgm:pt>
    <dgm:pt modelId="{8EB86545-123D-004E-AD9F-B357CE56C93E}" type="sibTrans" cxnId="{5BB63934-62B5-C54B-9972-F4E211193162}">
      <dgm:prSet/>
      <dgm:spPr/>
      <dgm:t>
        <a:bodyPr/>
        <a:lstStyle/>
        <a:p>
          <a:endParaRPr lang="en-US" sz="1200" i="1"/>
        </a:p>
      </dgm:t>
    </dgm:pt>
    <dgm:pt modelId="{E9018546-42A2-3849-BADC-C45CDF95C1E6}">
      <dgm:prSet phldrT="[Text]" custT="1"/>
      <dgm:spPr/>
      <dgm:t>
        <a:bodyPr/>
        <a:lstStyle/>
        <a:p>
          <a:r>
            <a:rPr lang="en-US" sz="1200" i="1" dirty="0"/>
            <a:t>Communication </a:t>
          </a:r>
        </a:p>
      </dgm:t>
    </dgm:pt>
    <dgm:pt modelId="{326E8F21-607A-CC4A-9D90-F3537CCCE0DD}" type="parTrans" cxnId="{6607CF5E-6FDC-344E-843D-B21664A89554}">
      <dgm:prSet/>
      <dgm:spPr/>
      <dgm:t>
        <a:bodyPr/>
        <a:lstStyle/>
        <a:p>
          <a:endParaRPr lang="en-US" sz="1200" i="1"/>
        </a:p>
      </dgm:t>
    </dgm:pt>
    <dgm:pt modelId="{6B690933-2A49-3147-B714-B05A409748AC}" type="sibTrans" cxnId="{6607CF5E-6FDC-344E-843D-B21664A89554}">
      <dgm:prSet/>
      <dgm:spPr/>
      <dgm:t>
        <a:bodyPr/>
        <a:lstStyle/>
        <a:p>
          <a:endParaRPr lang="en-US" sz="1200" i="1"/>
        </a:p>
      </dgm:t>
    </dgm:pt>
    <dgm:pt modelId="{6AB8CD66-3FDF-4E4E-85A0-E6F2CE82B357}" type="pres">
      <dgm:prSet presAssocID="{4DD41AA8-90FF-B543-A9EE-2850AEB653FD}" presName="cycle" presStyleCnt="0">
        <dgm:presLayoutVars>
          <dgm:dir/>
          <dgm:resizeHandles val="exact"/>
        </dgm:presLayoutVars>
      </dgm:prSet>
      <dgm:spPr/>
    </dgm:pt>
    <dgm:pt modelId="{4446EEF6-ACC6-5348-819E-125E17154AE2}" type="pres">
      <dgm:prSet presAssocID="{F3CC86B0-CEE8-8141-9BCE-DC672BC743C6}" presName="dummy" presStyleCnt="0"/>
      <dgm:spPr/>
    </dgm:pt>
    <dgm:pt modelId="{1D4BEB44-0452-2C43-A283-37D00F525758}" type="pres">
      <dgm:prSet presAssocID="{F3CC86B0-CEE8-8141-9BCE-DC672BC743C6}" presName="node" presStyleLbl="revTx" presStyleIdx="0" presStyleCnt="7">
        <dgm:presLayoutVars>
          <dgm:bulletEnabled val="1"/>
        </dgm:presLayoutVars>
      </dgm:prSet>
      <dgm:spPr/>
    </dgm:pt>
    <dgm:pt modelId="{33693756-F28E-8647-870D-51511F308DEE}" type="pres">
      <dgm:prSet presAssocID="{170AFC4C-5B34-AF4E-98A7-B57DD5CA1557}" presName="sibTrans" presStyleLbl="node1" presStyleIdx="0" presStyleCnt="7"/>
      <dgm:spPr/>
    </dgm:pt>
    <dgm:pt modelId="{3671F9D1-7098-AD40-AD86-C93F7EC71E5B}" type="pres">
      <dgm:prSet presAssocID="{FA7FC4DB-94A0-E44A-A179-77B06AD696A4}" presName="dummy" presStyleCnt="0"/>
      <dgm:spPr/>
    </dgm:pt>
    <dgm:pt modelId="{F7AAEC14-75B9-4449-8B24-CDAB1CFEB213}" type="pres">
      <dgm:prSet presAssocID="{FA7FC4DB-94A0-E44A-A179-77B06AD696A4}" presName="node" presStyleLbl="revTx" presStyleIdx="1" presStyleCnt="7">
        <dgm:presLayoutVars>
          <dgm:bulletEnabled val="1"/>
        </dgm:presLayoutVars>
      </dgm:prSet>
      <dgm:spPr/>
    </dgm:pt>
    <dgm:pt modelId="{98492B4B-909B-1A4B-B0B5-A5752A2C5005}" type="pres">
      <dgm:prSet presAssocID="{FBA03582-1855-2E4F-8B36-3702F40042F6}" presName="sibTrans" presStyleLbl="node1" presStyleIdx="1" presStyleCnt="7" custLinFactNeighborX="0"/>
      <dgm:spPr/>
    </dgm:pt>
    <dgm:pt modelId="{14E4EB53-3A9E-1244-96CC-41613C19020F}" type="pres">
      <dgm:prSet presAssocID="{6BE5D23B-B665-9643-BFE7-0807A03B43A9}" presName="dummy" presStyleCnt="0"/>
      <dgm:spPr/>
    </dgm:pt>
    <dgm:pt modelId="{7E39FE18-DDE9-8E45-8E8B-6B7EE9BA3AE2}" type="pres">
      <dgm:prSet presAssocID="{6BE5D23B-B665-9643-BFE7-0807A03B43A9}" presName="node" presStyleLbl="revTx" presStyleIdx="2" presStyleCnt="7">
        <dgm:presLayoutVars>
          <dgm:bulletEnabled val="1"/>
        </dgm:presLayoutVars>
      </dgm:prSet>
      <dgm:spPr/>
    </dgm:pt>
    <dgm:pt modelId="{A414EF85-798E-9045-B697-2242A6997150}" type="pres">
      <dgm:prSet presAssocID="{E6A8EF76-FFCA-8642-B0B8-1DCC92AF5D96}" presName="sibTrans" presStyleLbl="node1" presStyleIdx="2" presStyleCnt="7"/>
      <dgm:spPr/>
    </dgm:pt>
    <dgm:pt modelId="{047A2398-DFCB-5C4F-A651-7625631ED3DC}" type="pres">
      <dgm:prSet presAssocID="{E6B3BDF8-F645-E149-8D0C-5CCDF33F1891}" presName="dummy" presStyleCnt="0"/>
      <dgm:spPr/>
    </dgm:pt>
    <dgm:pt modelId="{5BFD36FD-C275-E04E-9D65-0D3084E17BB7}" type="pres">
      <dgm:prSet presAssocID="{E6B3BDF8-F645-E149-8D0C-5CCDF33F1891}" presName="node" presStyleLbl="revTx" presStyleIdx="3" presStyleCnt="7">
        <dgm:presLayoutVars>
          <dgm:bulletEnabled val="1"/>
        </dgm:presLayoutVars>
      </dgm:prSet>
      <dgm:spPr/>
    </dgm:pt>
    <dgm:pt modelId="{4E3D296E-EF29-E24C-AA67-0B4F69AA9B01}" type="pres">
      <dgm:prSet presAssocID="{29AEA5A4-B552-1C45-94DE-4D85E44FF1F3}" presName="sibTrans" presStyleLbl="node1" presStyleIdx="3" presStyleCnt="7"/>
      <dgm:spPr/>
    </dgm:pt>
    <dgm:pt modelId="{47724B92-7132-0143-A605-8D23AA229B43}" type="pres">
      <dgm:prSet presAssocID="{F47BA0BC-9EDA-F04E-AE18-3B881939F62C}" presName="dummy" presStyleCnt="0"/>
      <dgm:spPr/>
    </dgm:pt>
    <dgm:pt modelId="{09D1481C-38DF-4B48-9813-32873927D007}" type="pres">
      <dgm:prSet presAssocID="{F47BA0BC-9EDA-F04E-AE18-3B881939F62C}" presName="node" presStyleLbl="revTx" presStyleIdx="4" presStyleCnt="7">
        <dgm:presLayoutVars>
          <dgm:bulletEnabled val="1"/>
        </dgm:presLayoutVars>
      </dgm:prSet>
      <dgm:spPr/>
    </dgm:pt>
    <dgm:pt modelId="{DC137547-10CB-6043-9007-8C56F2A1D7D9}" type="pres">
      <dgm:prSet presAssocID="{DBE624FC-AE9E-F246-A1A6-0067A25801D9}" presName="sibTrans" presStyleLbl="node1" presStyleIdx="4" presStyleCnt="7"/>
      <dgm:spPr/>
    </dgm:pt>
    <dgm:pt modelId="{E5A6A7F7-FD64-C946-BE55-85B54C880CED}" type="pres">
      <dgm:prSet presAssocID="{9962171C-E3A5-8F46-A788-9316D1EE172C}" presName="dummy" presStyleCnt="0"/>
      <dgm:spPr/>
    </dgm:pt>
    <dgm:pt modelId="{8E950A02-8FCC-0547-A7EF-AD1803B1826D}" type="pres">
      <dgm:prSet presAssocID="{9962171C-E3A5-8F46-A788-9316D1EE172C}" presName="node" presStyleLbl="revTx" presStyleIdx="5" presStyleCnt="7">
        <dgm:presLayoutVars>
          <dgm:bulletEnabled val="1"/>
        </dgm:presLayoutVars>
      </dgm:prSet>
      <dgm:spPr/>
    </dgm:pt>
    <dgm:pt modelId="{27D3BFF8-A55A-1346-99E0-3A232AC459B8}" type="pres">
      <dgm:prSet presAssocID="{8EB86545-123D-004E-AD9F-B357CE56C93E}" presName="sibTrans" presStyleLbl="node1" presStyleIdx="5" presStyleCnt="7"/>
      <dgm:spPr/>
    </dgm:pt>
    <dgm:pt modelId="{A30E01BF-AFF4-E148-93CA-74B1E28A984E}" type="pres">
      <dgm:prSet presAssocID="{E9018546-42A2-3849-BADC-C45CDF95C1E6}" presName="dummy" presStyleCnt="0"/>
      <dgm:spPr/>
    </dgm:pt>
    <dgm:pt modelId="{079111F0-C3A8-024E-815D-63DE08AE22C9}" type="pres">
      <dgm:prSet presAssocID="{E9018546-42A2-3849-BADC-C45CDF95C1E6}" presName="node" presStyleLbl="revTx" presStyleIdx="6" presStyleCnt="7">
        <dgm:presLayoutVars>
          <dgm:bulletEnabled val="1"/>
        </dgm:presLayoutVars>
      </dgm:prSet>
      <dgm:spPr/>
    </dgm:pt>
    <dgm:pt modelId="{4E9B9DE7-3D10-914C-8153-6FEE4AE2F2EF}" type="pres">
      <dgm:prSet presAssocID="{6B690933-2A49-3147-B714-B05A409748AC}" presName="sibTrans" presStyleLbl="node1" presStyleIdx="6" presStyleCnt="7"/>
      <dgm:spPr/>
    </dgm:pt>
  </dgm:ptLst>
  <dgm:cxnLst>
    <dgm:cxn modelId="{3AA6B800-5396-D442-B63B-30F0A832FD0A}" srcId="{4DD41AA8-90FF-B543-A9EE-2850AEB653FD}" destId="{E6B3BDF8-F645-E149-8D0C-5CCDF33F1891}" srcOrd="3" destOrd="0" parTransId="{5587332F-7EF1-D244-A670-62319582B80F}" sibTransId="{29AEA5A4-B552-1C45-94DE-4D85E44FF1F3}"/>
    <dgm:cxn modelId="{AEFB520D-BD03-204F-B6EF-1E95E65086AD}" type="presOf" srcId="{E6A8EF76-FFCA-8642-B0B8-1DCC92AF5D96}" destId="{A414EF85-798E-9045-B697-2242A6997150}" srcOrd="0" destOrd="0" presId="urn:microsoft.com/office/officeart/2005/8/layout/cycle1"/>
    <dgm:cxn modelId="{EB22810D-ACDF-8547-94CE-A25D8122D590}" type="presOf" srcId="{6B690933-2A49-3147-B714-B05A409748AC}" destId="{4E9B9DE7-3D10-914C-8153-6FEE4AE2F2EF}" srcOrd="0" destOrd="0" presId="urn:microsoft.com/office/officeart/2005/8/layout/cycle1"/>
    <dgm:cxn modelId="{C2EB2817-7ABA-9244-AB30-4A58A3CD0684}" type="presOf" srcId="{29AEA5A4-B552-1C45-94DE-4D85E44FF1F3}" destId="{4E3D296E-EF29-E24C-AA67-0B4F69AA9B01}" srcOrd="0" destOrd="0" presId="urn:microsoft.com/office/officeart/2005/8/layout/cycle1"/>
    <dgm:cxn modelId="{5BB63934-62B5-C54B-9972-F4E211193162}" srcId="{4DD41AA8-90FF-B543-A9EE-2850AEB653FD}" destId="{9962171C-E3A5-8F46-A788-9316D1EE172C}" srcOrd="5" destOrd="0" parTransId="{69180DB2-AF72-4C4A-8A0C-F4D33B21A83E}" sibTransId="{8EB86545-123D-004E-AD9F-B357CE56C93E}"/>
    <dgm:cxn modelId="{6607CF5E-6FDC-344E-843D-B21664A89554}" srcId="{4DD41AA8-90FF-B543-A9EE-2850AEB653FD}" destId="{E9018546-42A2-3849-BADC-C45CDF95C1E6}" srcOrd="6" destOrd="0" parTransId="{326E8F21-607A-CC4A-9D90-F3537CCCE0DD}" sibTransId="{6B690933-2A49-3147-B714-B05A409748AC}"/>
    <dgm:cxn modelId="{2A031567-E908-7647-BE39-1B647CBDE36C}" type="presOf" srcId="{8EB86545-123D-004E-AD9F-B357CE56C93E}" destId="{27D3BFF8-A55A-1346-99E0-3A232AC459B8}" srcOrd="0" destOrd="0" presId="urn:microsoft.com/office/officeart/2005/8/layout/cycle1"/>
    <dgm:cxn modelId="{72ED3D74-F7DE-F940-8A62-7DE65477B067}" type="presOf" srcId="{DBE624FC-AE9E-F246-A1A6-0067A25801D9}" destId="{DC137547-10CB-6043-9007-8C56F2A1D7D9}" srcOrd="0" destOrd="0" presId="urn:microsoft.com/office/officeart/2005/8/layout/cycle1"/>
    <dgm:cxn modelId="{4FFC0D81-4144-874C-8140-8D3B30D0789D}" type="presOf" srcId="{F47BA0BC-9EDA-F04E-AE18-3B881939F62C}" destId="{09D1481C-38DF-4B48-9813-32873927D007}" srcOrd="0" destOrd="0" presId="urn:microsoft.com/office/officeart/2005/8/layout/cycle1"/>
    <dgm:cxn modelId="{9C2C3584-5F4F-CC44-97D1-BE19CECC1028}" type="presOf" srcId="{6BE5D23B-B665-9643-BFE7-0807A03B43A9}" destId="{7E39FE18-DDE9-8E45-8E8B-6B7EE9BA3AE2}" srcOrd="0" destOrd="0" presId="urn:microsoft.com/office/officeart/2005/8/layout/cycle1"/>
    <dgm:cxn modelId="{410CB596-24FA-9A44-BFE8-3E219703F692}" type="presOf" srcId="{FBA03582-1855-2E4F-8B36-3702F40042F6}" destId="{98492B4B-909B-1A4B-B0B5-A5752A2C5005}" srcOrd="0" destOrd="0" presId="urn:microsoft.com/office/officeart/2005/8/layout/cycle1"/>
    <dgm:cxn modelId="{D5ABE4A1-9B0E-5F4D-B36D-2B7A6998EF60}" srcId="{4DD41AA8-90FF-B543-A9EE-2850AEB653FD}" destId="{F47BA0BC-9EDA-F04E-AE18-3B881939F62C}" srcOrd="4" destOrd="0" parTransId="{25D84691-4C68-1E47-8F99-3AC16F8D00C9}" sibTransId="{DBE624FC-AE9E-F246-A1A6-0067A25801D9}"/>
    <dgm:cxn modelId="{9373E9A6-C3F2-2549-ABB5-5F15FA35D6F5}" srcId="{4DD41AA8-90FF-B543-A9EE-2850AEB653FD}" destId="{F3CC86B0-CEE8-8141-9BCE-DC672BC743C6}" srcOrd="0" destOrd="0" parTransId="{76234626-C73C-ED40-9DC5-8C97142ED43C}" sibTransId="{170AFC4C-5B34-AF4E-98A7-B57DD5CA1557}"/>
    <dgm:cxn modelId="{59AF30B6-DCEF-7943-8183-484F509FCC6E}" type="presOf" srcId="{170AFC4C-5B34-AF4E-98A7-B57DD5CA1557}" destId="{33693756-F28E-8647-870D-51511F308DEE}" srcOrd="0" destOrd="0" presId="urn:microsoft.com/office/officeart/2005/8/layout/cycle1"/>
    <dgm:cxn modelId="{DE8252B9-1ED7-7A46-B90F-6CA5008C1B14}" srcId="{4DD41AA8-90FF-B543-A9EE-2850AEB653FD}" destId="{FA7FC4DB-94A0-E44A-A179-77B06AD696A4}" srcOrd="1" destOrd="0" parTransId="{60F8A453-52E0-B040-BD5C-07279F8BCAF4}" sibTransId="{FBA03582-1855-2E4F-8B36-3702F40042F6}"/>
    <dgm:cxn modelId="{6AEE18C2-A640-7947-8A6F-040CC9E773C6}" type="presOf" srcId="{E9018546-42A2-3849-BADC-C45CDF95C1E6}" destId="{079111F0-C3A8-024E-815D-63DE08AE22C9}" srcOrd="0" destOrd="0" presId="urn:microsoft.com/office/officeart/2005/8/layout/cycle1"/>
    <dgm:cxn modelId="{35DC66C8-1F53-6949-8BCB-6643129DA020}" type="presOf" srcId="{F3CC86B0-CEE8-8141-9BCE-DC672BC743C6}" destId="{1D4BEB44-0452-2C43-A283-37D00F525758}" srcOrd="0" destOrd="0" presId="urn:microsoft.com/office/officeart/2005/8/layout/cycle1"/>
    <dgm:cxn modelId="{F7E4E6C9-42D5-CB4D-9F17-871F0CF73D45}" type="presOf" srcId="{E6B3BDF8-F645-E149-8D0C-5CCDF33F1891}" destId="{5BFD36FD-C275-E04E-9D65-0D3084E17BB7}" srcOrd="0" destOrd="0" presId="urn:microsoft.com/office/officeart/2005/8/layout/cycle1"/>
    <dgm:cxn modelId="{27A1F7D1-2645-9B46-97AB-3DCB47FE084B}" type="presOf" srcId="{9962171C-E3A5-8F46-A788-9316D1EE172C}" destId="{8E950A02-8FCC-0547-A7EF-AD1803B1826D}" srcOrd="0" destOrd="0" presId="urn:microsoft.com/office/officeart/2005/8/layout/cycle1"/>
    <dgm:cxn modelId="{939974E2-CFAA-B243-B96E-230949D0C42B}" srcId="{4DD41AA8-90FF-B543-A9EE-2850AEB653FD}" destId="{6BE5D23B-B665-9643-BFE7-0807A03B43A9}" srcOrd="2" destOrd="0" parTransId="{EE731852-AE7A-F043-8426-BB9FCC02149C}" sibTransId="{E6A8EF76-FFCA-8642-B0B8-1DCC92AF5D96}"/>
    <dgm:cxn modelId="{88DD23F7-73DF-4E4E-B23B-A049CDD51A34}" type="presOf" srcId="{FA7FC4DB-94A0-E44A-A179-77B06AD696A4}" destId="{F7AAEC14-75B9-4449-8B24-CDAB1CFEB213}" srcOrd="0" destOrd="0" presId="urn:microsoft.com/office/officeart/2005/8/layout/cycle1"/>
    <dgm:cxn modelId="{9719FDF8-F01B-C148-8ACB-C9FF1EF9992D}" type="presOf" srcId="{4DD41AA8-90FF-B543-A9EE-2850AEB653FD}" destId="{6AB8CD66-3FDF-4E4E-85A0-E6F2CE82B357}" srcOrd="0" destOrd="0" presId="urn:microsoft.com/office/officeart/2005/8/layout/cycle1"/>
    <dgm:cxn modelId="{783BB85B-AE2A-DA4A-91B4-FFA2D373ADA8}" type="presParOf" srcId="{6AB8CD66-3FDF-4E4E-85A0-E6F2CE82B357}" destId="{4446EEF6-ACC6-5348-819E-125E17154AE2}" srcOrd="0" destOrd="0" presId="urn:microsoft.com/office/officeart/2005/8/layout/cycle1"/>
    <dgm:cxn modelId="{DE550AC9-A7E5-434A-9CC7-43BD1B4DD191}" type="presParOf" srcId="{6AB8CD66-3FDF-4E4E-85A0-E6F2CE82B357}" destId="{1D4BEB44-0452-2C43-A283-37D00F525758}" srcOrd="1" destOrd="0" presId="urn:microsoft.com/office/officeart/2005/8/layout/cycle1"/>
    <dgm:cxn modelId="{EB30442B-8356-8A4A-BDCB-E4E30645DD03}" type="presParOf" srcId="{6AB8CD66-3FDF-4E4E-85A0-E6F2CE82B357}" destId="{33693756-F28E-8647-870D-51511F308DEE}" srcOrd="2" destOrd="0" presId="urn:microsoft.com/office/officeart/2005/8/layout/cycle1"/>
    <dgm:cxn modelId="{E88FF30C-0F91-AC42-B376-D7120D455DFD}" type="presParOf" srcId="{6AB8CD66-3FDF-4E4E-85A0-E6F2CE82B357}" destId="{3671F9D1-7098-AD40-AD86-C93F7EC71E5B}" srcOrd="3" destOrd="0" presId="urn:microsoft.com/office/officeart/2005/8/layout/cycle1"/>
    <dgm:cxn modelId="{9AB9C9DB-E204-284D-8023-D5AA2E9C826B}" type="presParOf" srcId="{6AB8CD66-3FDF-4E4E-85A0-E6F2CE82B357}" destId="{F7AAEC14-75B9-4449-8B24-CDAB1CFEB213}" srcOrd="4" destOrd="0" presId="urn:microsoft.com/office/officeart/2005/8/layout/cycle1"/>
    <dgm:cxn modelId="{519B8AD5-EBFF-DC43-AC74-2F473815B24A}" type="presParOf" srcId="{6AB8CD66-3FDF-4E4E-85A0-E6F2CE82B357}" destId="{98492B4B-909B-1A4B-B0B5-A5752A2C5005}" srcOrd="5" destOrd="0" presId="urn:microsoft.com/office/officeart/2005/8/layout/cycle1"/>
    <dgm:cxn modelId="{BC9F384C-4370-8146-98AD-D204D25016AF}" type="presParOf" srcId="{6AB8CD66-3FDF-4E4E-85A0-E6F2CE82B357}" destId="{14E4EB53-3A9E-1244-96CC-41613C19020F}" srcOrd="6" destOrd="0" presId="urn:microsoft.com/office/officeart/2005/8/layout/cycle1"/>
    <dgm:cxn modelId="{B4FDF2D9-36A4-E24D-8B0D-A61F77632B98}" type="presParOf" srcId="{6AB8CD66-3FDF-4E4E-85A0-E6F2CE82B357}" destId="{7E39FE18-DDE9-8E45-8E8B-6B7EE9BA3AE2}" srcOrd="7" destOrd="0" presId="urn:microsoft.com/office/officeart/2005/8/layout/cycle1"/>
    <dgm:cxn modelId="{76F4B01E-44A0-B145-AE7B-CCC47AB82C9B}" type="presParOf" srcId="{6AB8CD66-3FDF-4E4E-85A0-E6F2CE82B357}" destId="{A414EF85-798E-9045-B697-2242A6997150}" srcOrd="8" destOrd="0" presId="urn:microsoft.com/office/officeart/2005/8/layout/cycle1"/>
    <dgm:cxn modelId="{90AE0497-9CCC-D64B-A05F-EBCD7676A780}" type="presParOf" srcId="{6AB8CD66-3FDF-4E4E-85A0-E6F2CE82B357}" destId="{047A2398-DFCB-5C4F-A651-7625631ED3DC}" srcOrd="9" destOrd="0" presId="urn:microsoft.com/office/officeart/2005/8/layout/cycle1"/>
    <dgm:cxn modelId="{7626028C-B0EE-9C42-8A6E-FDC6EB255B65}" type="presParOf" srcId="{6AB8CD66-3FDF-4E4E-85A0-E6F2CE82B357}" destId="{5BFD36FD-C275-E04E-9D65-0D3084E17BB7}" srcOrd="10" destOrd="0" presId="urn:microsoft.com/office/officeart/2005/8/layout/cycle1"/>
    <dgm:cxn modelId="{EF7C189F-4C60-F340-85C7-FEF30F416B3E}" type="presParOf" srcId="{6AB8CD66-3FDF-4E4E-85A0-E6F2CE82B357}" destId="{4E3D296E-EF29-E24C-AA67-0B4F69AA9B01}" srcOrd="11" destOrd="0" presId="urn:microsoft.com/office/officeart/2005/8/layout/cycle1"/>
    <dgm:cxn modelId="{BD456BC1-8D97-3F4B-AA3E-B851134BF137}" type="presParOf" srcId="{6AB8CD66-3FDF-4E4E-85A0-E6F2CE82B357}" destId="{47724B92-7132-0143-A605-8D23AA229B43}" srcOrd="12" destOrd="0" presId="urn:microsoft.com/office/officeart/2005/8/layout/cycle1"/>
    <dgm:cxn modelId="{EEC43ABC-BF6A-734A-B465-6A30589362D1}" type="presParOf" srcId="{6AB8CD66-3FDF-4E4E-85A0-E6F2CE82B357}" destId="{09D1481C-38DF-4B48-9813-32873927D007}" srcOrd="13" destOrd="0" presId="urn:microsoft.com/office/officeart/2005/8/layout/cycle1"/>
    <dgm:cxn modelId="{FDDAEBDA-784C-E048-8392-C95A74BC9111}" type="presParOf" srcId="{6AB8CD66-3FDF-4E4E-85A0-E6F2CE82B357}" destId="{DC137547-10CB-6043-9007-8C56F2A1D7D9}" srcOrd="14" destOrd="0" presId="urn:microsoft.com/office/officeart/2005/8/layout/cycle1"/>
    <dgm:cxn modelId="{34B0C9D6-0856-1A4B-915F-5C8C476F24BA}" type="presParOf" srcId="{6AB8CD66-3FDF-4E4E-85A0-E6F2CE82B357}" destId="{E5A6A7F7-FD64-C946-BE55-85B54C880CED}" srcOrd="15" destOrd="0" presId="urn:microsoft.com/office/officeart/2005/8/layout/cycle1"/>
    <dgm:cxn modelId="{EED09A98-4B50-D742-BFB3-06D165A6AB59}" type="presParOf" srcId="{6AB8CD66-3FDF-4E4E-85A0-E6F2CE82B357}" destId="{8E950A02-8FCC-0547-A7EF-AD1803B1826D}" srcOrd="16" destOrd="0" presId="urn:microsoft.com/office/officeart/2005/8/layout/cycle1"/>
    <dgm:cxn modelId="{88C5AF15-1741-7A44-A471-9EF560E2CC95}" type="presParOf" srcId="{6AB8CD66-3FDF-4E4E-85A0-E6F2CE82B357}" destId="{27D3BFF8-A55A-1346-99E0-3A232AC459B8}" srcOrd="17" destOrd="0" presId="urn:microsoft.com/office/officeart/2005/8/layout/cycle1"/>
    <dgm:cxn modelId="{B74AC9A4-3A11-C940-9676-254432E746FA}" type="presParOf" srcId="{6AB8CD66-3FDF-4E4E-85A0-E6F2CE82B357}" destId="{A30E01BF-AFF4-E148-93CA-74B1E28A984E}" srcOrd="18" destOrd="0" presId="urn:microsoft.com/office/officeart/2005/8/layout/cycle1"/>
    <dgm:cxn modelId="{6407B0A4-0CCA-1243-B9A5-823FB88CEACA}" type="presParOf" srcId="{6AB8CD66-3FDF-4E4E-85A0-E6F2CE82B357}" destId="{079111F0-C3A8-024E-815D-63DE08AE22C9}" srcOrd="19" destOrd="0" presId="urn:microsoft.com/office/officeart/2005/8/layout/cycle1"/>
    <dgm:cxn modelId="{CBC8EF94-E431-B44D-B24E-DE6A2B7B8AE8}" type="presParOf" srcId="{6AB8CD66-3FDF-4E4E-85A0-E6F2CE82B357}" destId="{4E9B9DE7-3D10-914C-8153-6FEE4AE2F2EF}" srcOrd="20"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5B75C-070E-FF4E-8709-E2D7C5486BCE}">
      <dsp:nvSpPr>
        <dsp:cNvPr id="0" name=""/>
        <dsp:cNvSpPr/>
      </dsp:nvSpPr>
      <dsp:spPr>
        <a:xfrm>
          <a:off x="3390415" y="0"/>
          <a:ext cx="4593752" cy="4593752"/>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BA7F7C-1C6C-9A45-BD2E-31C2C794CA44}">
      <dsp:nvSpPr>
        <dsp:cNvPr id="0" name=""/>
        <dsp:cNvSpPr/>
      </dsp:nvSpPr>
      <dsp:spPr>
        <a:xfrm>
          <a:off x="3689008" y="298593"/>
          <a:ext cx="1837500" cy="18375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Create reserves of medical supplies in case of a crisis</a:t>
          </a:r>
          <a:endParaRPr lang="en-US" sz="1200" kern="1200" dirty="0"/>
        </a:p>
      </dsp:txBody>
      <dsp:txXfrm>
        <a:off x="3778707" y="388292"/>
        <a:ext cx="1658102" cy="1658102"/>
      </dsp:txXfrm>
    </dsp:sp>
    <dsp:sp modelId="{1C2B3DCC-1517-5A40-AF60-6B01CEA174CC}">
      <dsp:nvSpPr>
        <dsp:cNvPr id="0" name=""/>
        <dsp:cNvSpPr/>
      </dsp:nvSpPr>
      <dsp:spPr>
        <a:xfrm>
          <a:off x="5848072" y="298593"/>
          <a:ext cx="1837500" cy="1837500"/>
        </a:xfrm>
        <a:prstGeom prst="roundRect">
          <a:avLst/>
        </a:prstGeom>
        <a:solidFill>
          <a:schemeClr val="accent2">
            <a:hueOff val="-3450629"/>
            <a:satOff val="15286"/>
            <a:lumOff val="-562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Train healthcare professionals  and create a pool of healthcare staff and experts that can be mobilised to prevent or respond to health crisis throughout the country or the region</a:t>
          </a:r>
          <a:endParaRPr lang="en-US" sz="1200" kern="1200" dirty="0"/>
        </a:p>
      </dsp:txBody>
      <dsp:txXfrm>
        <a:off x="5937771" y="388292"/>
        <a:ext cx="1658102" cy="1658102"/>
      </dsp:txXfrm>
    </dsp:sp>
    <dsp:sp modelId="{F3865F7D-96C5-D74B-B83D-E0EC3DD92C03}">
      <dsp:nvSpPr>
        <dsp:cNvPr id="0" name=""/>
        <dsp:cNvSpPr/>
      </dsp:nvSpPr>
      <dsp:spPr>
        <a:xfrm>
          <a:off x="3689008" y="2457657"/>
          <a:ext cx="1837500" cy="1837500"/>
        </a:xfrm>
        <a:prstGeom prst="roundRect">
          <a:avLst/>
        </a:prstGeom>
        <a:solidFill>
          <a:schemeClr val="accent2">
            <a:hueOff val="-6901259"/>
            <a:satOff val="30573"/>
            <a:lumOff val="-1124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Develop surveillance system</a:t>
          </a:r>
          <a:endParaRPr lang="en-US" sz="1200" kern="1200" dirty="0"/>
        </a:p>
      </dsp:txBody>
      <dsp:txXfrm>
        <a:off x="3778707" y="2547356"/>
        <a:ext cx="1658102" cy="1658102"/>
      </dsp:txXfrm>
    </dsp:sp>
    <dsp:sp modelId="{307E9CD4-BC13-8F4B-9223-F30AE706F3FB}">
      <dsp:nvSpPr>
        <dsp:cNvPr id="0" name=""/>
        <dsp:cNvSpPr/>
      </dsp:nvSpPr>
      <dsp:spPr>
        <a:xfrm>
          <a:off x="5848072" y="2457657"/>
          <a:ext cx="1837500" cy="1837500"/>
        </a:xfrm>
        <a:prstGeom prst="roundRect">
          <a:avLst/>
        </a:prstGeom>
        <a:solidFill>
          <a:schemeClr val="accent2">
            <a:hueOff val="-10351888"/>
            <a:satOff val="45859"/>
            <a:lumOff val="-168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Improve the resilience of health systems to ensure better health outcomes for the population of Georgia</a:t>
          </a:r>
          <a:endParaRPr lang="en-US" sz="1200" kern="1200" dirty="0"/>
        </a:p>
      </dsp:txBody>
      <dsp:txXfrm>
        <a:off x="5937771" y="2547356"/>
        <a:ext cx="1658102" cy="165810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7E5FE4-7727-AB42-8DC1-A3D2A2BFFEE8}">
      <dsp:nvSpPr>
        <dsp:cNvPr id="0" name=""/>
        <dsp:cNvSpPr/>
      </dsp:nvSpPr>
      <dsp:spPr>
        <a:xfrm>
          <a:off x="6613" y="442082"/>
          <a:ext cx="1492127" cy="61960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n-US" sz="1100" b="1" i="1" kern="1200" dirty="0"/>
            <a:t>Institutional capacity </a:t>
          </a:r>
          <a:endParaRPr lang="en-US" sz="1100" b="1" kern="1200" dirty="0"/>
        </a:p>
      </dsp:txBody>
      <dsp:txXfrm>
        <a:off x="6613" y="442082"/>
        <a:ext cx="1492127" cy="413067"/>
      </dsp:txXfrm>
    </dsp:sp>
    <dsp:sp modelId="{199711FC-94B1-1F4D-94B2-6E352D48DA25}">
      <dsp:nvSpPr>
        <dsp:cNvPr id="0" name=""/>
        <dsp:cNvSpPr/>
      </dsp:nvSpPr>
      <dsp:spPr>
        <a:xfrm>
          <a:off x="312229" y="855150"/>
          <a:ext cx="1492127" cy="354729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The Ministry assessed the capacities available at the health facilities and identified strategic stocks </a:t>
          </a:r>
        </a:p>
        <a:p>
          <a:pPr marL="114300" lvl="1" indent="-114300" algn="l" defTabSz="533400">
            <a:lnSpc>
              <a:spcPct val="90000"/>
            </a:lnSpc>
            <a:spcBef>
              <a:spcPct val="0"/>
            </a:spcBef>
            <a:spcAft>
              <a:spcPct val="15000"/>
            </a:spcAft>
            <a:buChar char="•"/>
          </a:pPr>
          <a:r>
            <a:rPr lang="en-US" sz="1200" kern="1200" dirty="0"/>
            <a:t>Fever and COVID-19 management clinics were appointed.</a:t>
          </a:r>
        </a:p>
      </dsp:txBody>
      <dsp:txXfrm>
        <a:off x="355932" y="898853"/>
        <a:ext cx="1404721" cy="3459887"/>
      </dsp:txXfrm>
    </dsp:sp>
    <dsp:sp modelId="{AF567EDF-0439-E746-ACF0-5E314F574A0F}">
      <dsp:nvSpPr>
        <dsp:cNvPr id="0" name=""/>
        <dsp:cNvSpPr/>
      </dsp:nvSpPr>
      <dsp:spPr>
        <a:xfrm>
          <a:off x="1724941" y="462868"/>
          <a:ext cx="479546" cy="37149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1724941" y="537167"/>
        <a:ext cx="368097" cy="222898"/>
      </dsp:txXfrm>
    </dsp:sp>
    <dsp:sp modelId="{CA44E411-3DC8-BA44-90FB-1A284B3FB750}">
      <dsp:nvSpPr>
        <dsp:cNvPr id="0" name=""/>
        <dsp:cNvSpPr/>
      </dsp:nvSpPr>
      <dsp:spPr>
        <a:xfrm>
          <a:off x="2403544" y="442082"/>
          <a:ext cx="1492127" cy="619601"/>
        </a:xfrm>
        <a:prstGeom prst="roundRect">
          <a:avLst>
            <a:gd name="adj" fmla="val 10000"/>
          </a:avLst>
        </a:prstGeom>
        <a:solidFill>
          <a:schemeClr val="accent2">
            <a:hueOff val="-2587972"/>
            <a:satOff val="11465"/>
            <a:lumOff val="-421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n-US" sz="1100" b="1" i="1" kern="1200" dirty="0"/>
            <a:t>Peak capacities </a:t>
          </a:r>
          <a:endParaRPr lang="en-US" sz="1100" b="1" kern="1200" dirty="0"/>
        </a:p>
      </dsp:txBody>
      <dsp:txXfrm>
        <a:off x="2403544" y="442082"/>
        <a:ext cx="1492127" cy="413067"/>
      </dsp:txXfrm>
    </dsp:sp>
    <dsp:sp modelId="{98227994-12DF-F746-A3AA-2D73A3A68266}">
      <dsp:nvSpPr>
        <dsp:cNvPr id="0" name=""/>
        <dsp:cNvSpPr/>
      </dsp:nvSpPr>
      <dsp:spPr>
        <a:xfrm>
          <a:off x="2709161" y="855150"/>
          <a:ext cx="1492127" cy="354729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2587972"/>
              <a:satOff val="11465"/>
              <a:lumOff val="-421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A total of 3,279 beds were mobilized across the country for COVID-19 patients;</a:t>
          </a:r>
        </a:p>
        <a:p>
          <a:pPr marL="114300" lvl="1" indent="-114300" algn="l" defTabSz="533400">
            <a:lnSpc>
              <a:spcPct val="90000"/>
            </a:lnSpc>
            <a:spcBef>
              <a:spcPct val="0"/>
            </a:spcBef>
            <a:spcAft>
              <a:spcPct val="15000"/>
            </a:spcAft>
            <a:buChar char="•"/>
          </a:pPr>
          <a:r>
            <a:rPr lang="en-US" sz="1200" kern="1200" dirty="0"/>
            <a:t>1,050 beds were allocated to 16 Fever Clinics for the management of fever patients;</a:t>
          </a:r>
        </a:p>
        <a:p>
          <a:pPr marL="114300" lvl="1" indent="-114300" algn="l" defTabSz="533400">
            <a:lnSpc>
              <a:spcPct val="90000"/>
            </a:lnSpc>
            <a:spcBef>
              <a:spcPct val="0"/>
            </a:spcBef>
            <a:spcAft>
              <a:spcPct val="15000"/>
            </a:spcAft>
            <a:buChar char="•"/>
          </a:pPr>
          <a:r>
            <a:rPr lang="en-US" sz="1200" kern="1200" dirty="0"/>
            <a:t>29 hospitals around the country accept COVID-19 patients. </a:t>
          </a:r>
        </a:p>
      </dsp:txBody>
      <dsp:txXfrm>
        <a:off x="2752864" y="898853"/>
        <a:ext cx="1404721" cy="3459887"/>
      </dsp:txXfrm>
    </dsp:sp>
    <dsp:sp modelId="{A77639BE-824D-1846-B7E6-9B17B1FA77F2}">
      <dsp:nvSpPr>
        <dsp:cNvPr id="0" name=""/>
        <dsp:cNvSpPr/>
      </dsp:nvSpPr>
      <dsp:spPr>
        <a:xfrm>
          <a:off x="4121873" y="462868"/>
          <a:ext cx="479546" cy="371496"/>
        </a:xfrm>
        <a:prstGeom prst="rightArrow">
          <a:avLst>
            <a:gd name="adj1" fmla="val 60000"/>
            <a:gd name="adj2" fmla="val 50000"/>
          </a:avLst>
        </a:prstGeom>
        <a:solidFill>
          <a:schemeClr val="accent2">
            <a:hueOff val="-3450629"/>
            <a:satOff val="15286"/>
            <a:lumOff val="-562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121873" y="537167"/>
        <a:ext cx="368097" cy="222898"/>
      </dsp:txXfrm>
    </dsp:sp>
    <dsp:sp modelId="{06CA32E8-6BCA-8F4F-8D17-13E4A0A46DD9}">
      <dsp:nvSpPr>
        <dsp:cNvPr id="0" name=""/>
        <dsp:cNvSpPr/>
      </dsp:nvSpPr>
      <dsp:spPr>
        <a:xfrm>
          <a:off x="4800476" y="442082"/>
          <a:ext cx="1492127" cy="619601"/>
        </a:xfrm>
        <a:prstGeom prst="roundRect">
          <a:avLst>
            <a:gd name="adj" fmla="val 10000"/>
          </a:avLst>
        </a:prstGeom>
        <a:solidFill>
          <a:schemeClr val="accent2">
            <a:hueOff val="-5175944"/>
            <a:satOff val="22930"/>
            <a:lumOff val="-843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n-US" sz="1100" b="1" i="1" kern="1200" dirty="0"/>
            <a:t>Mobilization of medical personnel </a:t>
          </a:r>
          <a:endParaRPr lang="en-US" sz="1100" b="1" kern="1200" dirty="0"/>
        </a:p>
      </dsp:txBody>
      <dsp:txXfrm>
        <a:off x="4800476" y="442082"/>
        <a:ext cx="1492127" cy="413067"/>
      </dsp:txXfrm>
    </dsp:sp>
    <dsp:sp modelId="{DC9B140B-818E-6348-854E-51E736C4FD03}">
      <dsp:nvSpPr>
        <dsp:cNvPr id="0" name=""/>
        <dsp:cNvSpPr/>
      </dsp:nvSpPr>
      <dsp:spPr>
        <a:xfrm>
          <a:off x="5106093" y="855150"/>
          <a:ext cx="1492127" cy="354729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5175944"/>
              <a:satOff val="22930"/>
              <a:lumOff val="-843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1,245 employees of all COVID- 19 and fever clinics completed infection control trainings from February to April 2020;</a:t>
          </a:r>
        </a:p>
        <a:p>
          <a:pPr marL="114300" lvl="1" indent="-114300" algn="l" defTabSz="533400">
            <a:lnSpc>
              <a:spcPct val="90000"/>
            </a:lnSpc>
            <a:spcBef>
              <a:spcPct val="0"/>
            </a:spcBef>
            <a:spcAft>
              <a:spcPct val="15000"/>
            </a:spcAft>
            <a:buChar char="•"/>
          </a:pPr>
          <a:r>
            <a:rPr lang="en-US" sz="1200" kern="1200" dirty="0"/>
            <a:t>2,500 doctors, were trained in early COVID-19 diagnostics and infection control;</a:t>
          </a:r>
        </a:p>
        <a:p>
          <a:pPr marL="114300" lvl="1" indent="-114300" algn="l" defTabSz="533400">
            <a:lnSpc>
              <a:spcPct val="90000"/>
            </a:lnSpc>
            <a:spcBef>
              <a:spcPct val="0"/>
            </a:spcBef>
            <a:spcAft>
              <a:spcPct val="15000"/>
            </a:spcAft>
            <a:buChar char="•"/>
          </a:pPr>
          <a:r>
            <a:rPr lang="en-US" sz="1200" kern="1200" dirty="0"/>
            <a:t>5th- and 6th-year students were mobilized for the administration of the online consultations model. </a:t>
          </a:r>
        </a:p>
      </dsp:txBody>
      <dsp:txXfrm>
        <a:off x="5149796" y="898853"/>
        <a:ext cx="1404721" cy="3459887"/>
      </dsp:txXfrm>
    </dsp:sp>
    <dsp:sp modelId="{688EEC8E-AED6-BE4B-86A4-B1190A07DD17}">
      <dsp:nvSpPr>
        <dsp:cNvPr id="0" name=""/>
        <dsp:cNvSpPr/>
      </dsp:nvSpPr>
      <dsp:spPr>
        <a:xfrm>
          <a:off x="6518805" y="462868"/>
          <a:ext cx="479546" cy="371496"/>
        </a:xfrm>
        <a:prstGeom prst="rightArrow">
          <a:avLst>
            <a:gd name="adj1" fmla="val 60000"/>
            <a:gd name="adj2" fmla="val 50000"/>
          </a:avLst>
        </a:prstGeom>
        <a:solidFill>
          <a:schemeClr val="accent2">
            <a:hueOff val="-6901259"/>
            <a:satOff val="30573"/>
            <a:lumOff val="-1124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6518805" y="537167"/>
        <a:ext cx="368097" cy="222898"/>
      </dsp:txXfrm>
    </dsp:sp>
    <dsp:sp modelId="{CEDD5162-D2DD-5843-844F-982D9CCE88B0}">
      <dsp:nvSpPr>
        <dsp:cNvPr id="0" name=""/>
        <dsp:cNvSpPr/>
      </dsp:nvSpPr>
      <dsp:spPr>
        <a:xfrm>
          <a:off x="7197408" y="442082"/>
          <a:ext cx="1492127" cy="619601"/>
        </a:xfrm>
        <a:prstGeom prst="roundRect">
          <a:avLst>
            <a:gd name="adj" fmla="val 10000"/>
          </a:avLst>
        </a:prstGeom>
        <a:solidFill>
          <a:schemeClr val="accent2">
            <a:hueOff val="-7763915"/>
            <a:satOff val="34394"/>
            <a:lumOff val="-1264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n-US" sz="1100" b="1" i="1" kern="1200"/>
            <a:t>Infection among health care personnel </a:t>
          </a:r>
          <a:endParaRPr lang="en-US" sz="1100" b="1" kern="1200" dirty="0"/>
        </a:p>
      </dsp:txBody>
      <dsp:txXfrm>
        <a:off x="7197408" y="442082"/>
        <a:ext cx="1492127" cy="413067"/>
      </dsp:txXfrm>
    </dsp:sp>
    <dsp:sp modelId="{B13148B8-0EF0-8F41-BFA7-8B5A6A37C102}">
      <dsp:nvSpPr>
        <dsp:cNvPr id="0" name=""/>
        <dsp:cNvSpPr/>
      </dsp:nvSpPr>
      <dsp:spPr>
        <a:xfrm>
          <a:off x="7503024" y="855150"/>
          <a:ext cx="1492127" cy="354729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7763915"/>
              <a:satOff val="34394"/>
              <a:lumOff val="-126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A 2-week rotation scheme for personnel, including sufficient resting period;</a:t>
          </a:r>
        </a:p>
        <a:p>
          <a:pPr marL="114300" lvl="1" indent="-114300" algn="l" defTabSz="533400">
            <a:lnSpc>
              <a:spcPct val="90000"/>
            </a:lnSpc>
            <a:spcBef>
              <a:spcPct val="0"/>
            </a:spcBef>
            <a:spcAft>
              <a:spcPct val="15000"/>
            </a:spcAft>
            <a:buChar char="•"/>
          </a:pPr>
          <a:r>
            <a:rPr lang="en-US" sz="1200" kern="1200" dirty="0"/>
            <a:t>Personnel’s employment in medical facilities providing non-COVID-19 services was restricted; </a:t>
          </a:r>
        </a:p>
        <a:p>
          <a:pPr marL="114300" lvl="1" indent="-114300" algn="l" defTabSz="533400">
            <a:lnSpc>
              <a:spcPct val="90000"/>
            </a:lnSpc>
            <a:spcBef>
              <a:spcPct val="0"/>
            </a:spcBef>
            <a:spcAft>
              <a:spcPct val="15000"/>
            </a:spcAft>
            <a:buChar char="•"/>
          </a:pPr>
          <a:r>
            <a:rPr lang="en-US" sz="1200" kern="1200" dirty="0"/>
            <a:t>Since May, medical personnel undergo regular RT-PCR testing. </a:t>
          </a:r>
        </a:p>
      </dsp:txBody>
      <dsp:txXfrm>
        <a:off x="7546727" y="898853"/>
        <a:ext cx="1404721" cy="3459887"/>
      </dsp:txXfrm>
    </dsp:sp>
    <dsp:sp modelId="{F70D8158-B26D-E04E-B989-8F39BF4D5C7F}">
      <dsp:nvSpPr>
        <dsp:cNvPr id="0" name=""/>
        <dsp:cNvSpPr/>
      </dsp:nvSpPr>
      <dsp:spPr>
        <a:xfrm>
          <a:off x="8915736" y="462868"/>
          <a:ext cx="479546" cy="371496"/>
        </a:xfrm>
        <a:prstGeom prst="rightArrow">
          <a:avLst>
            <a:gd name="adj1" fmla="val 60000"/>
            <a:gd name="adj2" fmla="val 50000"/>
          </a:avLst>
        </a:prstGeom>
        <a:solidFill>
          <a:schemeClr val="accent2">
            <a:hueOff val="-10351888"/>
            <a:satOff val="45859"/>
            <a:lumOff val="-1686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8915736" y="537167"/>
        <a:ext cx="368097" cy="222898"/>
      </dsp:txXfrm>
    </dsp:sp>
    <dsp:sp modelId="{C78353A5-D40E-F946-A08A-3259C8FC3D0B}">
      <dsp:nvSpPr>
        <dsp:cNvPr id="0" name=""/>
        <dsp:cNvSpPr/>
      </dsp:nvSpPr>
      <dsp:spPr>
        <a:xfrm>
          <a:off x="9594340" y="442082"/>
          <a:ext cx="1492127" cy="619601"/>
        </a:xfrm>
        <a:prstGeom prst="roundRect">
          <a:avLst>
            <a:gd name="adj" fmla="val 10000"/>
          </a:avLst>
        </a:prstGeom>
        <a:solidFill>
          <a:schemeClr val="accent2">
            <a:hueOff val="-10351888"/>
            <a:satOff val="45859"/>
            <a:lumOff val="-168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n-US" sz="1100" b="1" i="1" kern="1200" dirty="0"/>
            <a:t>Medical supervision </a:t>
          </a:r>
          <a:endParaRPr lang="en-US" sz="1100" b="1" kern="1200" dirty="0"/>
        </a:p>
      </dsp:txBody>
      <dsp:txXfrm>
        <a:off x="9594340" y="442082"/>
        <a:ext cx="1492127" cy="413067"/>
      </dsp:txXfrm>
    </dsp:sp>
    <dsp:sp modelId="{226DF367-9434-6D46-9902-C326DED6D114}">
      <dsp:nvSpPr>
        <dsp:cNvPr id="0" name=""/>
        <dsp:cNvSpPr/>
      </dsp:nvSpPr>
      <dsp:spPr>
        <a:xfrm>
          <a:off x="9899956" y="855150"/>
          <a:ext cx="1492127" cy="354729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0351888"/>
              <a:satOff val="45859"/>
              <a:lumOff val="-168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The Ministry of Health has mobilized 405 doctors and nurses who were monitoring suspected cases at the areas of quarantine (Hotels)</a:t>
          </a:r>
        </a:p>
      </dsp:txBody>
      <dsp:txXfrm>
        <a:off x="9943659" y="898853"/>
        <a:ext cx="1404721" cy="345988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2F0722-9521-1F49-9005-AB7BF6120A07}">
      <dsp:nvSpPr>
        <dsp:cNvPr id="0" name=""/>
        <dsp:cNvSpPr/>
      </dsp:nvSpPr>
      <dsp:spPr>
        <a:xfrm>
          <a:off x="1378" y="1501194"/>
          <a:ext cx="2258554" cy="903421"/>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dirty="0"/>
            <a:t>Testing </a:t>
          </a:r>
        </a:p>
      </dsp:txBody>
      <dsp:txXfrm>
        <a:off x="1378" y="1501194"/>
        <a:ext cx="2032699" cy="903421"/>
      </dsp:txXfrm>
    </dsp:sp>
    <dsp:sp modelId="{0AF48A1C-2D77-AC4C-9C3F-E66F90C26591}">
      <dsp:nvSpPr>
        <dsp:cNvPr id="0" name=""/>
        <dsp:cNvSpPr/>
      </dsp:nvSpPr>
      <dsp:spPr>
        <a:xfrm>
          <a:off x="1808222" y="1501194"/>
          <a:ext cx="2258554" cy="903421"/>
        </a:xfrm>
        <a:prstGeom prst="chevron">
          <a:avLst/>
        </a:prstGeom>
        <a:solidFill>
          <a:schemeClr val="accent2">
            <a:hueOff val="-2070378"/>
            <a:satOff val="9172"/>
            <a:lumOff val="-337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dirty="0"/>
            <a:t>Contact tracing</a:t>
          </a:r>
        </a:p>
      </dsp:txBody>
      <dsp:txXfrm>
        <a:off x="2259933" y="1501194"/>
        <a:ext cx="1355133" cy="903421"/>
      </dsp:txXfrm>
    </dsp:sp>
    <dsp:sp modelId="{D1DBF8A3-802B-6A49-B571-70BF95D32869}">
      <dsp:nvSpPr>
        <dsp:cNvPr id="0" name=""/>
        <dsp:cNvSpPr/>
      </dsp:nvSpPr>
      <dsp:spPr>
        <a:xfrm>
          <a:off x="3615065" y="1501194"/>
          <a:ext cx="2258554" cy="903421"/>
        </a:xfrm>
        <a:prstGeom prst="chevron">
          <a:avLst/>
        </a:prstGeom>
        <a:solidFill>
          <a:schemeClr val="accent2">
            <a:hueOff val="-4140755"/>
            <a:satOff val="18344"/>
            <a:lumOff val="-674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dirty="0"/>
            <a:t>Primary healthcare</a:t>
          </a:r>
        </a:p>
      </dsp:txBody>
      <dsp:txXfrm>
        <a:off x="4066776" y="1501194"/>
        <a:ext cx="1355133" cy="903421"/>
      </dsp:txXfrm>
    </dsp:sp>
    <dsp:sp modelId="{6681D9AE-9363-F24E-A091-2C4C2B78A168}">
      <dsp:nvSpPr>
        <dsp:cNvPr id="0" name=""/>
        <dsp:cNvSpPr/>
      </dsp:nvSpPr>
      <dsp:spPr>
        <a:xfrm>
          <a:off x="5421909" y="1501194"/>
          <a:ext cx="2258554" cy="903421"/>
        </a:xfrm>
        <a:prstGeom prst="chevron">
          <a:avLst/>
        </a:prstGeom>
        <a:solidFill>
          <a:schemeClr val="accent2">
            <a:hueOff val="-6211133"/>
            <a:satOff val="27515"/>
            <a:lumOff val="-1011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dirty="0"/>
            <a:t>Critical care</a:t>
          </a:r>
        </a:p>
      </dsp:txBody>
      <dsp:txXfrm>
        <a:off x="5873620" y="1501194"/>
        <a:ext cx="1355133" cy="903421"/>
      </dsp:txXfrm>
    </dsp:sp>
    <dsp:sp modelId="{228B8DF8-CCDA-9B41-AE24-870BB9C4BF7B}">
      <dsp:nvSpPr>
        <dsp:cNvPr id="0" name=""/>
        <dsp:cNvSpPr/>
      </dsp:nvSpPr>
      <dsp:spPr>
        <a:xfrm>
          <a:off x="7228752" y="1501194"/>
          <a:ext cx="2258554" cy="903421"/>
        </a:xfrm>
        <a:prstGeom prst="chevron">
          <a:avLst/>
        </a:prstGeom>
        <a:solidFill>
          <a:schemeClr val="accent2">
            <a:hueOff val="-8281511"/>
            <a:satOff val="36687"/>
            <a:lumOff val="-1349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dirty="0"/>
            <a:t>Quality health services</a:t>
          </a:r>
        </a:p>
      </dsp:txBody>
      <dsp:txXfrm>
        <a:off x="7680463" y="1501194"/>
        <a:ext cx="1355133" cy="903421"/>
      </dsp:txXfrm>
    </dsp:sp>
    <dsp:sp modelId="{BEB2B536-36CB-0E4F-BC7C-A39A9128A3CB}">
      <dsp:nvSpPr>
        <dsp:cNvPr id="0" name=""/>
        <dsp:cNvSpPr/>
      </dsp:nvSpPr>
      <dsp:spPr>
        <a:xfrm>
          <a:off x="9035595" y="1501194"/>
          <a:ext cx="2258554" cy="903421"/>
        </a:xfrm>
        <a:prstGeom prst="chevron">
          <a:avLst/>
        </a:prstGeom>
        <a:solidFill>
          <a:schemeClr val="accent2">
            <a:hueOff val="-10351888"/>
            <a:satOff val="45859"/>
            <a:lumOff val="-168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dirty="0"/>
            <a:t>Management of non-COVID-19 cases</a:t>
          </a:r>
        </a:p>
      </dsp:txBody>
      <dsp:txXfrm>
        <a:off x="9487306" y="1501194"/>
        <a:ext cx="1355133" cy="90342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3F12A2-2873-2143-B802-704DF996F6E4}">
      <dsp:nvSpPr>
        <dsp:cNvPr id="0" name=""/>
        <dsp:cNvSpPr/>
      </dsp:nvSpPr>
      <dsp:spPr>
        <a:xfrm>
          <a:off x="1381" y="406769"/>
          <a:ext cx="2694002" cy="2694002"/>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8260" tIns="25400" rIns="14826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t>The infection status</a:t>
          </a:r>
          <a:r>
            <a:rPr lang="en-GB" sz="2000" kern="1200" dirty="0"/>
            <a:t> </a:t>
          </a:r>
          <a:endParaRPr lang="en-US" sz="2000" kern="1200" dirty="0"/>
        </a:p>
      </dsp:txBody>
      <dsp:txXfrm>
        <a:off x="395908" y="801296"/>
        <a:ext cx="1904948" cy="1904948"/>
      </dsp:txXfrm>
    </dsp:sp>
    <dsp:sp modelId="{C9FE87A2-2007-BF49-B25F-B25DAF5CF9B0}">
      <dsp:nvSpPr>
        <dsp:cNvPr id="0" name=""/>
        <dsp:cNvSpPr/>
      </dsp:nvSpPr>
      <dsp:spPr>
        <a:xfrm>
          <a:off x="2156583" y="406769"/>
          <a:ext cx="2694002" cy="2694002"/>
        </a:xfrm>
        <a:prstGeom prst="ellipse">
          <a:avLst/>
        </a:prstGeom>
        <a:solidFill>
          <a:schemeClr val="accent2">
            <a:alpha val="50000"/>
            <a:hueOff val="-2587972"/>
            <a:satOff val="11465"/>
            <a:lumOff val="-421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8260" tIns="25400" rIns="14826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t>Capacity of public health services </a:t>
          </a:r>
          <a:endParaRPr lang="en-US" sz="2000" kern="1200" dirty="0"/>
        </a:p>
      </dsp:txBody>
      <dsp:txXfrm>
        <a:off x="2551110" y="801296"/>
        <a:ext cx="1904948" cy="1904948"/>
      </dsp:txXfrm>
    </dsp:sp>
    <dsp:sp modelId="{55BF9AE6-F4F4-BB4D-A7B6-D06253247B59}">
      <dsp:nvSpPr>
        <dsp:cNvPr id="0" name=""/>
        <dsp:cNvSpPr/>
      </dsp:nvSpPr>
      <dsp:spPr>
        <a:xfrm>
          <a:off x="4311785" y="406769"/>
          <a:ext cx="2694002" cy="2694002"/>
        </a:xfrm>
        <a:prstGeom prst="ellipse">
          <a:avLst/>
        </a:prstGeom>
        <a:solidFill>
          <a:schemeClr val="accent2">
            <a:alpha val="50000"/>
            <a:hueOff val="-5175944"/>
            <a:satOff val="22930"/>
            <a:lumOff val="-843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8260" tIns="25400" rIns="14826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t>Capacity of health system </a:t>
          </a:r>
          <a:endParaRPr lang="en-US" sz="2000" kern="1200" dirty="0"/>
        </a:p>
      </dsp:txBody>
      <dsp:txXfrm>
        <a:off x="4706312" y="801296"/>
        <a:ext cx="1904948" cy="1904948"/>
      </dsp:txXfrm>
    </dsp:sp>
    <dsp:sp modelId="{9E35B97C-046E-BD41-B965-4A8B7E8B9359}">
      <dsp:nvSpPr>
        <dsp:cNvPr id="0" name=""/>
        <dsp:cNvSpPr/>
      </dsp:nvSpPr>
      <dsp:spPr>
        <a:xfrm>
          <a:off x="6466987" y="406769"/>
          <a:ext cx="2694002" cy="2694002"/>
        </a:xfrm>
        <a:prstGeom prst="ellipse">
          <a:avLst/>
        </a:prstGeom>
        <a:solidFill>
          <a:schemeClr val="accent2">
            <a:alpha val="50000"/>
            <a:hueOff val="-7763915"/>
            <a:satOff val="34394"/>
            <a:lumOff val="-1264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8260" tIns="25400" rIns="14826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t>Primary health care</a:t>
          </a:r>
          <a:r>
            <a:rPr lang="en-GB" sz="2000" kern="1200" dirty="0"/>
            <a:t> </a:t>
          </a:r>
          <a:endParaRPr lang="en-US" sz="2000" kern="1200" dirty="0"/>
        </a:p>
      </dsp:txBody>
      <dsp:txXfrm>
        <a:off x="6861514" y="801296"/>
        <a:ext cx="1904948" cy="1904948"/>
      </dsp:txXfrm>
    </dsp:sp>
    <dsp:sp modelId="{D736552D-9AE0-AA42-A412-4FA9A72BE71C}">
      <dsp:nvSpPr>
        <dsp:cNvPr id="0" name=""/>
        <dsp:cNvSpPr/>
      </dsp:nvSpPr>
      <dsp:spPr>
        <a:xfrm>
          <a:off x="8622189" y="406769"/>
          <a:ext cx="2694002" cy="2694002"/>
        </a:xfrm>
        <a:prstGeom prst="ellipse">
          <a:avLst/>
        </a:prstGeom>
        <a:solidFill>
          <a:schemeClr val="accent2">
            <a:alpha val="50000"/>
            <a:hueOff val="-10351888"/>
            <a:satOff val="45859"/>
            <a:lumOff val="-168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8260" tIns="25400" rIns="14826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t>Community acceptance</a:t>
          </a:r>
          <a:r>
            <a:rPr lang="en-GB" sz="2000" kern="1200" dirty="0"/>
            <a:t> </a:t>
          </a:r>
          <a:endParaRPr lang="en-US" sz="2000" kern="1200" dirty="0"/>
        </a:p>
      </dsp:txBody>
      <dsp:txXfrm>
        <a:off x="9016716" y="801296"/>
        <a:ext cx="1904948" cy="1904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2E9B7-B90B-5445-8370-84358B6164A4}">
      <dsp:nvSpPr>
        <dsp:cNvPr id="0" name=""/>
        <dsp:cNvSpPr/>
      </dsp:nvSpPr>
      <dsp:spPr>
        <a:xfrm rot="5400000">
          <a:off x="286105" y="2435668"/>
          <a:ext cx="843453" cy="1403487"/>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558814-07FA-7643-ACC3-BB9DDEE286D5}">
      <dsp:nvSpPr>
        <dsp:cNvPr id="0" name=""/>
        <dsp:cNvSpPr/>
      </dsp:nvSpPr>
      <dsp:spPr>
        <a:xfrm>
          <a:off x="145312" y="2855009"/>
          <a:ext cx="1267076" cy="1110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kern="1200" dirty="0"/>
            <a:t>Training and exchange programmes for medical and healthcare staff</a:t>
          </a:r>
          <a:endParaRPr lang="en-US" sz="1100" kern="1200" dirty="0"/>
        </a:p>
      </dsp:txBody>
      <dsp:txXfrm>
        <a:off x="145312" y="2855009"/>
        <a:ext cx="1267076" cy="1110667"/>
      </dsp:txXfrm>
    </dsp:sp>
    <dsp:sp modelId="{0B53DDA2-D7CF-8147-A5F3-1EF6FC8DC06E}">
      <dsp:nvSpPr>
        <dsp:cNvPr id="0" name=""/>
        <dsp:cNvSpPr/>
      </dsp:nvSpPr>
      <dsp:spPr>
        <a:xfrm>
          <a:off x="1173317" y="2332342"/>
          <a:ext cx="239071" cy="239071"/>
        </a:xfrm>
        <a:prstGeom prst="triangle">
          <a:avLst>
            <a:gd name="adj" fmla="val 100000"/>
          </a:avLst>
        </a:prstGeom>
        <a:solidFill>
          <a:schemeClr val="accent2">
            <a:hueOff val="-862657"/>
            <a:satOff val="3822"/>
            <a:lumOff val="-1405"/>
            <a:alphaOff val="0"/>
          </a:schemeClr>
        </a:solidFill>
        <a:ln w="12700" cap="flat" cmpd="sng" algn="ctr">
          <a:solidFill>
            <a:schemeClr val="accent2">
              <a:hueOff val="-862657"/>
              <a:satOff val="3822"/>
              <a:lumOff val="-140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1BBAC9-25AE-1744-8BDA-6F0C471F9405}">
      <dsp:nvSpPr>
        <dsp:cNvPr id="0" name=""/>
        <dsp:cNvSpPr/>
      </dsp:nvSpPr>
      <dsp:spPr>
        <a:xfrm rot="5400000">
          <a:off x="1837255" y="2051835"/>
          <a:ext cx="843453" cy="1403487"/>
        </a:xfrm>
        <a:prstGeom prst="corner">
          <a:avLst>
            <a:gd name="adj1" fmla="val 16120"/>
            <a:gd name="adj2" fmla="val 16110"/>
          </a:avLst>
        </a:prstGeom>
        <a:solidFill>
          <a:schemeClr val="accent2">
            <a:hueOff val="-1725315"/>
            <a:satOff val="7643"/>
            <a:lumOff val="-2811"/>
            <a:alphaOff val="0"/>
          </a:schemeClr>
        </a:solidFill>
        <a:ln w="12700" cap="flat" cmpd="sng" algn="ctr">
          <a:solidFill>
            <a:schemeClr val="accent2">
              <a:hueOff val="-1725315"/>
              <a:satOff val="7643"/>
              <a:lumOff val="-281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B96B32-927C-8742-B676-25713884BF8E}">
      <dsp:nvSpPr>
        <dsp:cNvPr id="0" name=""/>
        <dsp:cNvSpPr/>
      </dsp:nvSpPr>
      <dsp:spPr>
        <a:xfrm>
          <a:off x="1696461" y="2471175"/>
          <a:ext cx="1267076" cy="1110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kern="1200" dirty="0"/>
            <a:t>New mechanisms for procurement of goods and services necessary for the prevention and management of health crises;</a:t>
          </a:r>
          <a:endParaRPr lang="en-US" sz="1100" kern="1200" dirty="0"/>
        </a:p>
      </dsp:txBody>
      <dsp:txXfrm>
        <a:off x="1696461" y="2471175"/>
        <a:ext cx="1267076" cy="1110667"/>
      </dsp:txXfrm>
    </dsp:sp>
    <dsp:sp modelId="{2F05C33B-6C9C-F945-A874-C530834FB9FF}">
      <dsp:nvSpPr>
        <dsp:cNvPr id="0" name=""/>
        <dsp:cNvSpPr/>
      </dsp:nvSpPr>
      <dsp:spPr>
        <a:xfrm>
          <a:off x="2724467" y="1948508"/>
          <a:ext cx="239071" cy="239071"/>
        </a:xfrm>
        <a:prstGeom prst="triangle">
          <a:avLst>
            <a:gd name="adj" fmla="val 100000"/>
          </a:avLst>
        </a:prstGeom>
        <a:solidFill>
          <a:schemeClr val="accent2">
            <a:hueOff val="-2587972"/>
            <a:satOff val="11465"/>
            <a:lumOff val="-4216"/>
            <a:alphaOff val="0"/>
          </a:schemeClr>
        </a:solidFill>
        <a:ln w="12700" cap="flat" cmpd="sng" algn="ctr">
          <a:solidFill>
            <a:schemeClr val="accent2">
              <a:hueOff val="-2587972"/>
              <a:satOff val="11465"/>
              <a:lumOff val="-421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C729B5-C268-8748-88A8-717C5A2D00EA}">
      <dsp:nvSpPr>
        <dsp:cNvPr id="0" name=""/>
        <dsp:cNvSpPr/>
      </dsp:nvSpPr>
      <dsp:spPr>
        <a:xfrm rot="5400000">
          <a:off x="3388404" y="1668001"/>
          <a:ext cx="843453" cy="1403487"/>
        </a:xfrm>
        <a:prstGeom prst="corner">
          <a:avLst>
            <a:gd name="adj1" fmla="val 16120"/>
            <a:gd name="adj2" fmla="val 16110"/>
          </a:avLst>
        </a:prstGeom>
        <a:solidFill>
          <a:schemeClr val="accent2">
            <a:hueOff val="-3450629"/>
            <a:satOff val="15286"/>
            <a:lumOff val="-5621"/>
            <a:alphaOff val="0"/>
          </a:schemeClr>
        </a:solidFill>
        <a:ln w="12700" cap="flat" cmpd="sng" algn="ctr">
          <a:solidFill>
            <a:schemeClr val="accent2">
              <a:hueOff val="-3450629"/>
              <a:satOff val="15286"/>
              <a:lumOff val="-562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39C69A-22DA-2C48-BE22-6CDC4E6485B4}">
      <dsp:nvSpPr>
        <dsp:cNvPr id="0" name=""/>
        <dsp:cNvSpPr/>
      </dsp:nvSpPr>
      <dsp:spPr>
        <a:xfrm>
          <a:off x="3247611" y="2087342"/>
          <a:ext cx="1267076" cy="1110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kern="1200" dirty="0"/>
            <a:t>Audits of preparedness and response arrangements (such as reference laboratories, crisis management, antimicrobial resistance, vaccination) to ensure their effectiveness;</a:t>
          </a:r>
          <a:endParaRPr lang="en-US" sz="1100" kern="1200" dirty="0"/>
        </a:p>
      </dsp:txBody>
      <dsp:txXfrm>
        <a:off x="3247611" y="2087342"/>
        <a:ext cx="1267076" cy="1110667"/>
      </dsp:txXfrm>
    </dsp:sp>
    <dsp:sp modelId="{B6C58205-434C-D846-AEEC-1BDF6E9A8EE3}">
      <dsp:nvSpPr>
        <dsp:cNvPr id="0" name=""/>
        <dsp:cNvSpPr/>
      </dsp:nvSpPr>
      <dsp:spPr>
        <a:xfrm>
          <a:off x="4275616" y="1564675"/>
          <a:ext cx="239071" cy="239071"/>
        </a:xfrm>
        <a:prstGeom prst="triangle">
          <a:avLst>
            <a:gd name="adj" fmla="val 100000"/>
          </a:avLst>
        </a:prstGeom>
        <a:solidFill>
          <a:schemeClr val="accent2">
            <a:hueOff val="-4313286"/>
            <a:satOff val="19108"/>
            <a:lumOff val="-7027"/>
            <a:alphaOff val="0"/>
          </a:schemeClr>
        </a:solidFill>
        <a:ln w="12700" cap="flat" cmpd="sng" algn="ctr">
          <a:solidFill>
            <a:schemeClr val="accent2">
              <a:hueOff val="-4313286"/>
              <a:satOff val="19108"/>
              <a:lumOff val="-702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C1A2BE-6899-9346-B85F-3C241103D2C7}">
      <dsp:nvSpPr>
        <dsp:cNvPr id="0" name=""/>
        <dsp:cNvSpPr/>
      </dsp:nvSpPr>
      <dsp:spPr>
        <a:xfrm rot="5400000">
          <a:off x="4939553" y="1284168"/>
          <a:ext cx="843453" cy="1403487"/>
        </a:xfrm>
        <a:prstGeom prst="corner">
          <a:avLst>
            <a:gd name="adj1" fmla="val 16120"/>
            <a:gd name="adj2" fmla="val 16110"/>
          </a:avLst>
        </a:prstGeom>
        <a:solidFill>
          <a:schemeClr val="accent2">
            <a:hueOff val="-5175944"/>
            <a:satOff val="22930"/>
            <a:lumOff val="-8432"/>
            <a:alphaOff val="0"/>
          </a:schemeClr>
        </a:solidFill>
        <a:ln w="12700" cap="flat" cmpd="sng" algn="ctr">
          <a:solidFill>
            <a:schemeClr val="accent2">
              <a:hueOff val="-5175944"/>
              <a:satOff val="22930"/>
              <a:lumOff val="-843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D7A627-594A-A148-9AB0-66CA24FF3015}">
      <dsp:nvSpPr>
        <dsp:cNvPr id="0" name=""/>
        <dsp:cNvSpPr/>
      </dsp:nvSpPr>
      <dsp:spPr>
        <a:xfrm>
          <a:off x="4798760" y="1703508"/>
          <a:ext cx="1267076" cy="1110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kern="1200" dirty="0"/>
            <a:t>Clinical trials to speed up the development, authorisation and access to innovative, safe, and effective medicines and vaccines;</a:t>
          </a:r>
          <a:endParaRPr lang="en-TR" sz="1100" kern="1200" dirty="0"/>
        </a:p>
      </dsp:txBody>
      <dsp:txXfrm>
        <a:off x="4798760" y="1703508"/>
        <a:ext cx="1267076" cy="1110667"/>
      </dsp:txXfrm>
    </dsp:sp>
    <dsp:sp modelId="{548E2F25-838C-AB46-8677-174EFD0512A3}">
      <dsp:nvSpPr>
        <dsp:cNvPr id="0" name=""/>
        <dsp:cNvSpPr/>
      </dsp:nvSpPr>
      <dsp:spPr>
        <a:xfrm>
          <a:off x="5826766" y="1180841"/>
          <a:ext cx="239071" cy="239071"/>
        </a:xfrm>
        <a:prstGeom prst="triangle">
          <a:avLst>
            <a:gd name="adj" fmla="val 100000"/>
          </a:avLst>
        </a:prstGeom>
        <a:solidFill>
          <a:schemeClr val="accent2">
            <a:hueOff val="-6038601"/>
            <a:satOff val="26751"/>
            <a:lumOff val="-9837"/>
            <a:alphaOff val="0"/>
          </a:schemeClr>
        </a:solidFill>
        <a:ln w="12700" cap="flat" cmpd="sng" algn="ctr">
          <a:solidFill>
            <a:schemeClr val="accent2">
              <a:hueOff val="-6038601"/>
              <a:satOff val="26751"/>
              <a:lumOff val="-983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0D0A92-C634-854E-AA1A-6C103553B20F}">
      <dsp:nvSpPr>
        <dsp:cNvPr id="0" name=""/>
        <dsp:cNvSpPr/>
      </dsp:nvSpPr>
      <dsp:spPr>
        <a:xfrm rot="5400000">
          <a:off x="6490703" y="900334"/>
          <a:ext cx="843453" cy="1403487"/>
        </a:xfrm>
        <a:prstGeom prst="corner">
          <a:avLst>
            <a:gd name="adj1" fmla="val 16120"/>
            <a:gd name="adj2" fmla="val 16110"/>
          </a:avLst>
        </a:prstGeom>
        <a:solidFill>
          <a:schemeClr val="accent2">
            <a:hueOff val="-6901259"/>
            <a:satOff val="30573"/>
            <a:lumOff val="-11243"/>
            <a:alphaOff val="0"/>
          </a:schemeClr>
        </a:solidFill>
        <a:ln w="12700" cap="flat" cmpd="sng" algn="ctr">
          <a:solidFill>
            <a:schemeClr val="accent2">
              <a:hueOff val="-6901259"/>
              <a:satOff val="30573"/>
              <a:lumOff val="-1124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4E5DC4-09DF-9B44-B0C0-2F87A8AF1AC8}">
      <dsp:nvSpPr>
        <dsp:cNvPr id="0" name=""/>
        <dsp:cNvSpPr/>
      </dsp:nvSpPr>
      <dsp:spPr>
        <a:xfrm>
          <a:off x="6349909" y="1319675"/>
          <a:ext cx="1267076" cy="1110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kern="1200" dirty="0"/>
            <a:t>International (e.g. cross-border or regional) collaboration and partnerships (in particular, Eastern Partnership with the European Union);</a:t>
          </a:r>
          <a:endParaRPr lang="en-TR" sz="1100" kern="1200" dirty="0"/>
        </a:p>
      </dsp:txBody>
      <dsp:txXfrm>
        <a:off x="6349909" y="1319675"/>
        <a:ext cx="1267076" cy="1110667"/>
      </dsp:txXfrm>
    </dsp:sp>
    <dsp:sp modelId="{5DF56557-3DF6-8B44-9A42-BC62F405F281}">
      <dsp:nvSpPr>
        <dsp:cNvPr id="0" name=""/>
        <dsp:cNvSpPr/>
      </dsp:nvSpPr>
      <dsp:spPr>
        <a:xfrm>
          <a:off x="7377915" y="797008"/>
          <a:ext cx="239071" cy="239071"/>
        </a:xfrm>
        <a:prstGeom prst="triangle">
          <a:avLst>
            <a:gd name="adj" fmla="val 100000"/>
          </a:avLst>
        </a:prstGeom>
        <a:solidFill>
          <a:schemeClr val="accent2">
            <a:hueOff val="-7763915"/>
            <a:satOff val="34394"/>
            <a:lumOff val="-12648"/>
            <a:alphaOff val="0"/>
          </a:schemeClr>
        </a:solidFill>
        <a:ln w="12700" cap="flat" cmpd="sng" algn="ctr">
          <a:solidFill>
            <a:schemeClr val="accent2">
              <a:hueOff val="-7763915"/>
              <a:satOff val="34394"/>
              <a:lumOff val="-1264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48A49A-869E-C349-8AFF-8C4457C28952}">
      <dsp:nvSpPr>
        <dsp:cNvPr id="0" name=""/>
        <dsp:cNvSpPr/>
      </dsp:nvSpPr>
      <dsp:spPr>
        <a:xfrm rot="5400000">
          <a:off x="8041852" y="516501"/>
          <a:ext cx="843453" cy="1403487"/>
        </a:xfrm>
        <a:prstGeom prst="corner">
          <a:avLst>
            <a:gd name="adj1" fmla="val 16120"/>
            <a:gd name="adj2" fmla="val 16110"/>
          </a:avLst>
        </a:prstGeom>
        <a:solidFill>
          <a:schemeClr val="accent2">
            <a:hueOff val="-8626573"/>
            <a:satOff val="38216"/>
            <a:lumOff val="-14053"/>
            <a:alphaOff val="0"/>
          </a:schemeClr>
        </a:solidFill>
        <a:ln w="12700" cap="flat" cmpd="sng" algn="ctr">
          <a:solidFill>
            <a:schemeClr val="accent2">
              <a:hueOff val="-8626573"/>
              <a:satOff val="38216"/>
              <a:lumOff val="-140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C3EB2C-DEA6-C840-B0C6-741E7214E1EE}">
      <dsp:nvSpPr>
        <dsp:cNvPr id="0" name=""/>
        <dsp:cNvSpPr/>
      </dsp:nvSpPr>
      <dsp:spPr>
        <a:xfrm>
          <a:off x="7901059" y="935841"/>
          <a:ext cx="1267076" cy="1110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kern="1200" dirty="0"/>
            <a:t>Deployment, operation, and maintenance of digital service infrastructure; </a:t>
          </a:r>
          <a:endParaRPr lang="en-TR" sz="1100" kern="1200" dirty="0"/>
        </a:p>
      </dsp:txBody>
      <dsp:txXfrm>
        <a:off x="7901059" y="935841"/>
        <a:ext cx="1267076" cy="1110667"/>
      </dsp:txXfrm>
    </dsp:sp>
    <dsp:sp modelId="{A3656654-C84A-C049-B0E1-7DD7B8A626F9}">
      <dsp:nvSpPr>
        <dsp:cNvPr id="0" name=""/>
        <dsp:cNvSpPr/>
      </dsp:nvSpPr>
      <dsp:spPr>
        <a:xfrm>
          <a:off x="8929065" y="413174"/>
          <a:ext cx="239071" cy="239071"/>
        </a:xfrm>
        <a:prstGeom prst="triangle">
          <a:avLst>
            <a:gd name="adj" fmla="val 100000"/>
          </a:avLst>
        </a:prstGeom>
        <a:solidFill>
          <a:schemeClr val="accent2">
            <a:hueOff val="-9489230"/>
            <a:satOff val="42037"/>
            <a:lumOff val="-15459"/>
            <a:alphaOff val="0"/>
          </a:schemeClr>
        </a:solidFill>
        <a:ln w="12700" cap="flat" cmpd="sng" algn="ctr">
          <a:solidFill>
            <a:schemeClr val="accent2">
              <a:hueOff val="-9489230"/>
              <a:satOff val="42037"/>
              <a:lumOff val="-154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0680FE-8A63-6942-8CCA-C954D25ED627}">
      <dsp:nvSpPr>
        <dsp:cNvPr id="0" name=""/>
        <dsp:cNvSpPr/>
      </dsp:nvSpPr>
      <dsp:spPr>
        <a:xfrm rot="5400000">
          <a:off x="9593002" y="132667"/>
          <a:ext cx="843453" cy="1403487"/>
        </a:xfrm>
        <a:prstGeom prst="corner">
          <a:avLst>
            <a:gd name="adj1" fmla="val 16120"/>
            <a:gd name="adj2" fmla="val 16110"/>
          </a:avLst>
        </a:prstGeom>
        <a:solidFill>
          <a:schemeClr val="accent2">
            <a:hueOff val="-10351888"/>
            <a:satOff val="45859"/>
            <a:lumOff val="-16864"/>
            <a:alphaOff val="0"/>
          </a:schemeClr>
        </a:solidFill>
        <a:ln w="12700" cap="flat" cmpd="sng" algn="ctr">
          <a:solidFill>
            <a:schemeClr val="accent2">
              <a:hueOff val="-10351888"/>
              <a:satOff val="45859"/>
              <a:lumOff val="-1686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4378E9-094C-E34E-8A2F-21DFEB3A357F}">
      <dsp:nvSpPr>
        <dsp:cNvPr id="0" name=""/>
        <dsp:cNvSpPr/>
      </dsp:nvSpPr>
      <dsp:spPr>
        <a:xfrm>
          <a:off x="9452208" y="552008"/>
          <a:ext cx="1267076" cy="1110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kern="1200" dirty="0"/>
            <a:t>Analytical and research activities such as studies, data collection and benchmarking</a:t>
          </a:r>
          <a:endParaRPr lang="en-TR" sz="1100" kern="1200" dirty="0"/>
        </a:p>
      </dsp:txBody>
      <dsp:txXfrm>
        <a:off x="9452208" y="552008"/>
        <a:ext cx="1267076" cy="11106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BB7FB-D84E-0F4B-80AE-43E935DDE834}">
      <dsp:nvSpPr>
        <dsp:cNvPr id="0" name=""/>
        <dsp:cNvSpPr/>
      </dsp:nvSpPr>
      <dsp:spPr>
        <a:xfrm>
          <a:off x="3057993" y="0"/>
          <a:ext cx="4377128" cy="437712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Prevention</a:t>
          </a:r>
        </a:p>
      </dsp:txBody>
      <dsp:txXfrm>
        <a:off x="4634634" y="218856"/>
        <a:ext cx="1223844" cy="656569"/>
      </dsp:txXfrm>
    </dsp:sp>
    <dsp:sp modelId="{A613103F-F44D-3F44-A85A-0333FFB30E8B}">
      <dsp:nvSpPr>
        <dsp:cNvPr id="0" name=""/>
        <dsp:cNvSpPr/>
      </dsp:nvSpPr>
      <dsp:spPr>
        <a:xfrm>
          <a:off x="3495705" y="875425"/>
          <a:ext cx="3501702" cy="3501702"/>
        </a:xfrm>
        <a:prstGeom prst="ellipse">
          <a:avLst/>
        </a:prstGeom>
        <a:solidFill>
          <a:schemeClr val="accent2">
            <a:hueOff val="-3450629"/>
            <a:satOff val="15286"/>
            <a:lumOff val="-562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Preparedness </a:t>
          </a:r>
        </a:p>
      </dsp:txBody>
      <dsp:txXfrm>
        <a:off x="4634634" y="1085527"/>
        <a:ext cx="1223844" cy="630306"/>
      </dsp:txXfrm>
    </dsp:sp>
    <dsp:sp modelId="{65680B90-2275-6142-933F-289C81FDE089}">
      <dsp:nvSpPr>
        <dsp:cNvPr id="0" name=""/>
        <dsp:cNvSpPr/>
      </dsp:nvSpPr>
      <dsp:spPr>
        <a:xfrm>
          <a:off x="3933418" y="1750851"/>
          <a:ext cx="2626276" cy="2626276"/>
        </a:xfrm>
        <a:prstGeom prst="ellipse">
          <a:avLst/>
        </a:prstGeom>
        <a:solidFill>
          <a:schemeClr val="accent2">
            <a:hueOff val="-6901259"/>
            <a:satOff val="30573"/>
            <a:lumOff val="-1124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Response </a:t>
          </a:r>
        </a:p>
      </dsp:txBody>
      <dsp:txXfrm>
        <a:off x="4634634" y="1947821"/>
        <a:ext cx="1223844" cy="590912"/>
      </dsp:txXfrm>
    </dsp:sp>
    <dsp:sp modelId="{72F8A9DD-D923-A44D-8011-C247FC091ABC}">
      <dsp:nvSpPr>
        <dsp:cNvPr id="0" name=""/>
        <dsp:cNvSpPr/>
      </dsp:nvSpPr>
      <dsp:spPr>
        <a:xfrm>
          <a:off x="4371131" y="2626276"/>
          <a:ext cx="1750851" cy="1750851"/>
        </a:xfrm>
        <a:prstGeom prst="ellipse">
          <a:avLst/>
        </a:prstGeom>
        <a:solidFill>
          <a:schemeClr val="accent2">
            <a:hueOff val="-10351888"/>
            <a:satOff val="45859"/>
            <a:lumOff val="-168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Recovery</a:t>
          </a:r>
        </a:p>
      </dsp:txBody>
      <dsp:txXfrm>
        <a:off x="4627537" y="3063989"/>
        <a:ext cx="1238038" cy="8754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4CB9A-52DE-8A46-A753-D11BB16ABB6D}">
      <dsp:nvSpPr>
        <dsp:cNvPr id="0" name=""/>
        <dsp:cNvSpPr/>
      </dsp:nvSpPr>
      <dsp:spPr>
        <a:xfrm>
          <a:off x="477853" y="956403"/>
          <a:ext cx="1891746" cy="1653624"/>
        </a:xfrm>
        <a:prstGeom prst="rightArrow">
          <a:avLst>
            <a:gd name="adj1" fmla="val 70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0" lvl="0" indent="0" algn="ctr" defTabSz="622300">
            <a:lnSpc>
              <a:spcPct val="90000"/>
            </a:lnSpc>
            <a:spcBef>
              <a:spcPct val="0"/>
            </a:spcBef>
            <a:spcAft>
              <a:spcPct val="35000"/>
            </a:spcAft>
            <a:buNone/>
          </a:pPr>
          <a:r>
            <a:rPr lang="en-GB" sz="1400" kern="1200" dirty="0"/>
            <a:t>Preventing the spread of the virus</a:t>
          </a:r>
          <a:endParaRPr lang="en-US" sz="1400" kern="1200" dirty="0"/>
        </a:p>
      </dsp:txBody>
      <dsp:txXfrm>
        <a:off x="950789" y="1204447"/>
        <a:ext cx="922226" cy="1157536"/>
      </dsp:txXfrm>
    </dsp:sp>
    <dsp:sp modelId="{A90800AD-C1C8-F94E-9FA3-C21DA768B584}">
      <dsp:nvSpPr>
        <dsp:cNvPr id="0" name=""/>
        <dsp:cNvSpPr/>
      </dsp:nvSpPr>
      <dsp:spPr>
        <a:xfrm>
          <a:off x="4916" y="1310279"/>
          <a:ext cx="945873" cy="94587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Stage 1</a:t>
          </a:r>
        </a:p>
      </dsp:txBody>
      <dsp:txXfrm>
        <a:off x="143436" y="1448799"/>
        <a:ext cx="668833" cy="668833"/>
      </dsp:txXfrm>
    </dsp:sp>
    <dsp:sp modelId="{E7881A60-1975-8C4C-84E7-F90A2F0D3086}">
      <dsp:nvSpPr>
        <dsp:cNvPr id="0" name=""/>
        <dsp:cNvSpPr/>
      </dsp:nvSpPr>
      <dsp:spPr>
        <a:xfrm>
          <a:off x="2960770" y="956403"/>
          <a:ext cx="1891746" cy="1653624"/>
        </a:xfrm>
        <a:prstGeom prst="rightArrow">
          <a:avLst>
            <a:gd name="adj1" fmla="val 70000"/>
            <a:gd name="adj2" fmla="val 50000"/>
          </a:avLst>
        </a:prstGeom>
        <a:solidFill>
          <a:schemeClr val="accent2">
            <a:tint val="40000"/>
            <a:alpha val="90000"/>
            <a:hueOff val="-3648662"/>
            <a:satOff val="10440"/>
            <a:lumOff val="-695"/>
            <a:alphaOff val="0"/>
          </a:schemeClr>
        </a:solidFill>
        <a:ln w="12700" cap="flat" cmpd="sng" algn="ctr">
          <a:solidFill>
            <a:schemeClr val="accent2">
              <a:tint val="40000"/>
              <a:alpha val="90000"/>
              <a:hueOff val="-3648662"/>
              <a:satOff val="10440"/>
              <a:lumOff val="-69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0" lvl="0" indent="0" algn="ctr" defTabSz="622300">
            <a:lnSpc>
              <a:spcPct val="90000"/>
            </a:lnSpc>
            <a:spcBef>
              <a:spcPct val="0"/>
            </a:spcBef>
            <a:spcAft>
              <a:spcPct val="35000"/>
            </a:spcAft>
            <a:buClr>
              <a:srgbClr val="231F20"/>
            </a:buClr>
            <a:buSzPts val="1100"/>
            <a:buFont typeface="Georgia" panose="02040502050405020303" pitchFamily="18" charset="0"/>
            <a:buNone/>
          </a:pPr>
          <a:r>
            <a:rPr lang="en-GB" sz="1400" kern="1200" dirty="0"/>
            <a:t>Slowing the spread of the Virus</a:t>
          </a:r>
          <a:endParaRPr lang="en-US" sz="1400" kern="1200" dirty="0"/>
        </a:p>
      </dsp:txBody>
      <dsp:txXfrm>
        <a:off x="3433706" y="1204447"/>
        <a:ext cx="922226" cy="1157536"/>
      </dsp:txXfrm>
    </dsp:sp>
    <dsp:sp modelId="{DA98F258-BEB5-5D45-9749-437130BCABA4}">
      <dsp:nvSpPr>
        <dsp:cNvPr id="0" name=""/>
        <dsp:cNvSpPr/>
      </dsp:nvSpPr>
      <dsp:spPr>
        <a:xfrm>
          <a:off x="2487833" y="1310279"/>
          <a:ext cx="945873" cy="945873"/>
        </a:xfrm>
        <a:prstGeom prst="ellipse">
          <a:avLst/>
        </a:prstGeom>
        <a:solidFill>
          <a:schemeClr val="accent2">
            <a:hueOff val="-3450629"/>
            <a:satOff val="15286"/>
            <a:lumOff val="-562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Stage 2</a:t>
          </a:r>
        </a:p>
      </dsp:txBody>
      <dsp:txXfrm>
        <a:off x="2626353" y="1448799"/>
        <a:ext cx="668833" cy="668833"/>
      </dsp:txXfrm>
    </dsp:sp>
    <dsp:sp modelId="{A9FB2729-3EF0-3640-9333-1252A6F930CB}">
      <dsp:nvSpPr>
        <dsp:cNvPr id="0" name=""/>
        <dsp:cNvSpPr/>
      </dsp:nvSpPr>
      <dsp:spPr>
        <a:xfrm>
          <a:off x="5443687" y="956403"/>
          <a:ext cx="1891746" cy="1653624"/>
        </a:xfrm>
        <a:prstGeom prst="rightArrow">
          <a:avLst>
            <a:gd name="adj1" fmla="val 70000"/>
            <a:gd name="adj2" fmla="val 50000"/>
          </a:avLst>
        </a:prstGeom>
        <a:solidFill>
          <a:schemeClr val="accent2">
            <a:tint val="40000"/>
            <a:alpha val="90000"/>
            <a:hueOff val="-7297324"/>
            <a:satOff val="20881"/>
            <a:lumOff val="-1389"/>
            <a:alphaOff val="0"/>
          </a:schemeClr>
        </a:solidFill>
        <a:ln w="12700" cap="flat" cmpd="sng" algn="ctr">
          <a:solidFill>
            <a:schemeClr val="accent2">
              <a:tint val="40000"/>
              <a:alpha val="90000"/>
              <a:hueOff val="-7297324"/>
              <a:satOff val="20881"/>
              <a:lumOff val="-138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0" lvl="0" indent="0" algn="ctr" defTabSz="622300">
            <a:lnSpc>
              <a:spcPct val="90000"/>
            </a:lnSpc>
            <a:spcBef>
              <a:spcPct val="0"/>
            </a:spcBef>
            <a:spcAft>
              <a:spcPct val="35000"/>
            </a:spcAft>
            <a:buNone/>
          </a:pPr>
          <a:r>
            <a:rPr lang="en-GB" sz="1400" kern="1200" dirty="0"/>
            <a:t>Managing  the Spread of the Virus</a:t>
          </a:r>
          <a:endParaRPr lang="en-US" sz="1400" kern="1200" dirty="0"/>
        </a:p>
      </dsp:txBody>
      <dsp:txXfrm>
        <a:off x="5916623" y="1204447"/>
        <a:ext cx="922226" cy="1157536"/>
      </dsp:txXfrm>
    </dsp:sp>
    <dsp:sp modelId="{7A1C5C3F-4E80-A14E-AED2-743393E5831D}">
      <dsp:nvSpPr>
        <dsp:cNvPr id="0" name=""/>
        <dsp:cNvSpPr/>
      </dsp:nvSpPr>
      <dsp:spPr>
        <a:xfrm>
          <a:off x="4970750" y="1310279"/>
          <a:ext cx="945873" cy="945873"/>
        </a:xfrm>
        <a:prstGeom prst="ellipse">
          <a:avLst/>
        </a:prstGeom>
        <a:solidFill>
          <a:schemeClr val="accent2">
            <a:hueOff val="-6901259"/>
            <a:satOff val="30573"/>
            <a:lumOff val="-1124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Stage 3</a:t>
          </a:r>
        </a:p>
      </dsp:txBody>
      <dsp:txXfrm>
        <a:off x="5109270" y="1448799"/>
        <a:ext cx="668833" cy="668833"/>
      </dsp:txXfrm>
    </dsp:sp>
    <dsp:sp modelId="{A7A8A454-7B49-8C42-8BCF-FB8ED4858FA0}">
      <dsp:nvSpPr>
        <dsp:cNvPr id="0" name=""/>
        <dsp:cNvSpPr/>
      </dsp:nvSpPr>
      <dsp:spPr>
        <a:xfrm>
          <a:off x="7926604" y="956403"/>
          <a:ext cx="1891746" cy="1653624"/>
        </a:xfrm>
        <a:prstGeom prst="rightArrow">
          <a:avLst>
            <a:gd name="adj1" fmla="val 70000"/>
            <a:gd name="adj2" fmla="val 50000"/>
          </a:avLst>
        </a:prstGeom>
        <a:solidFill>
          <a:schemeClr val="accent2">
            <a:tint val="40000"/>
            <a:alpha val="90000"/>
            <a:hueOff val="-10945986"/>
            <a:satOff val="31321"/>
            <a:lumOff val="-2084"/>
            <a:alphaOff val="0"/>
          </a:schemeClr>
        </a:solidFill>
        <a:ln w="12700" cap="flat" cmpd="sng" algn="ctr">
          <a:solidFill>
            <a:schemeClr val="accent2">
              <a:tint val="40000"/>
              <a:alpha val="90000"/>
              <a:hueOff val="-10945986"/>
              <a:satOff val="31321"/>
              <a:lumOff val="-20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0" lvl="0" indent="0" algn="ctr" defTabSz="622300">
            <a:lnSpc>
              <a:spcPct val="90000"/>
            </a:lnSpc>
            <a:spcBef>
              <a:spcPct val="0"/>
            </a:spcBef>
            <a:spcAft>
              <a:spcPct val="35000"/>
            </a:spcAft>
            <a:buNone/>
          </a:pPr>
          <a:r>
            <a:rPr lang="en-GB" sz="1400" kern="1200"/>
            <a:t>The Gradual Lifting of Restrictions and Adaptation</a:t>
          </a:r>
          <a:endParaRPr lang="en-US" sz="1400" kern="1200" dirty="0"/>
        </a:p>
      </dsp:txBody>
      <dsp:txXfrm>
        <a:off x="8399540" y="1204447"/>
        <a:ext cx="922226" cy="1157536"/>
      </dsp:txXfrm>
    </dsp:sp>
    <dsp:sp modelId="{A49DE43F-82E3-8442-8ECB-57B0AECF3260}">
      <dsp:nvSpPr>
        <dsp:cNvPr id="0" name=""/>
        <dsp:cNvSpPr/>
      </dsp:nvSpPr>
      <dsp:spPr>
        <a:xfrm>
          <a:off x="7453667" y="1310279"/>
          <a:ext cx="945873" cy="945873"/>
        </a:xfrm>
        <a:prstGeom prst="ellipse">
          <a:avLst/>
        </a:prstGeom>
        <a:solidFill>
          <a:schemeClr val="accent2">
            <a:hueOff val="-10351888"/>
            <a:satOff val="45859"/>
            <a:lumOff val="-168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Stage 4</a:t>
          </a:r>
        </a:p>
      </dsp:txBody>
      <dsp:txXfrm>
        <a:off x="7592187" y="1448799"/>
        <a:ext cx="668833" cy="6688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4A8DCB-DFD5-F548-8444-595AC87EDCD1}">
      <dsp:nvSpPr>
        <dsp:cNvPr id="0" name=""/>
        <dsp:cNvSpPr/>
      </dsp:nvSpPr>
      <dsp:spPr>
        <a:xfrm>
          <a:off x="0" y="3905175"/>
          <a:ext cx="10757505" cy="51255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Stage 6</a:t>
          </a:r>
        </a:p>
      </dsp:txBody>
      <dsp:txXfrm>
        <a:off x="0" y="3905175"/>
        <a:ext cx="10757505" cy="276778"/>
      </dsp:txXfrm>
    </dsp:sp>
    <dsp:sp modelId="{5E1247F1-C860-5D4D-8821-52178FEE1EB6}">
      <dsp:nvSpPr>
        <dsp:cNvPr id="0" name=""/>
        <dsp:cNvSpPr/>
      </dsp:nvSpPr>
      <dsp:spPr>
        <a:xfrm>
          <a:off x="0" y="4171702"/>
          <a:ext cx="10757505" cy="23577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66725">
            <a:lnSpc>
              <a:spcPct val="90000"/>
            </a:lnSpc>
            <a:spcBef>
              <a:spcPct val="0"/>
            </a:spcBef>
            <a:spcAft>
              <a:spcPct val="35000"/>
            </a:spcAft>
            <a:buNone/>
          </a:pPr>
          <a:r>
            <a:rPr lang="en-GB" sz="1050" kern="1200" dirty="0"/>
            <a:t>is expected to start from 6 July 2020 and all activities are expected to be back to normal, including opening hotels, schools, bars, casinos, and entertainment and sport facilities. Georgia intends to require valid COVID19 test results for all international travellers and visitors from 1 July 2020</a:t>
          </a:r>
          <a:endParaRPr lang="en-US" sz="1050" kern="1200" dirty="0"/>
        </a:p>
      </dsp:txBody>
      <dsp:txXfrm>
        <a:off x="0" y="4171702"/>
        <a:ext cx="10757505" cy="235773"/>
      </dsp:txXfrm>
    </dsp:sp>
    <dsp:sp modelId="{38657C2D-1FA5-5C4C-928A-247112F062E6}">
      <dsp:nvSpPr>
        <dsp:cNvPr id="0" name=""/>
        <dsp:cNvSpPr/>
      </dsp:nvSpPr>
      <dsp:spPr>
        <a:xfrm rot="10800000">
          <a:off x="0" y="3124558"/>
          <a:ext cx="10757505" cy="788305"/>
        </a:xfrm>
        <a:prstGeom prst="upArrowCallout">
          <a:avLst/>
        </a:prstGeom>
        <a:solidFill>
          <a:schemeClr val="accent2">
            <a:hueOff val="-2070378"/>
            <a:satOff val="9172"/>
            <a:lumOff val="-337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Stage 5</a:t>
          </a:r>
        </a:p>
      </dsp:txBody>
      <dsp:txXfrm rot="-10800000">
        <a:off x="0" y="3124558"/>
        <a:ext cx="10757505" cy="276695"/>
      </dsp:txXfrm>
    </dsp:sp>
    <dsp:sp modelId="{B3976DE8-BB3C-5248-92F1-837C1DC07171}">
      <dsp:nvSpPr>
        <dsp:cNvPr id="0" name=""/>
        <dsp:cNvSpPr/>
      </dsp:nvSpPr>
      <dsp:spPr>
        <a:xfrm>
          <a:off x="0" y="3401253"/>
          <a:ext cx="10757505" cy="235703"/>
        </a:xfrm>
        <a:prstGeom prst="rect">
          <a:avLst/>
        </a:prstGeom>
        <a:solidFill>
          <a:schemeClr val="accent2">
            <a:tint val="40000"/>
            <a:alpha val="90000"/>
            <a:hueOff val="-2189197"/>
            <a:satOff val="6264"/>
            <a:lumOff val="-417"/>
            <a:alphaOff val="0"/>
          </a:schemeClr>
        </a:solidFill>
        <a:ln w="12700" cap="flat" cmpd="sng" algn="ctr">
          <a:solidFill>
            <a:schemeClr val="accent2">
              <a:tint val="40000"/>
              <a:alpha val="90000"/>
              <a:hueOff val="-2189197"/>
              <a:satOff val="6264"/>
              <a:lumOff val="-4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GB" sz="1000" kern="1200" dirty="0"/>
            <a:t>Starting from 22 June 2020 and closed markets and restaurants will reopen. </a:t>
          </a:r>
          <a:endParaRPr lang="en-US" sz="1000" kern="1200" dirty="0"/>
        </a:p>
      </dsp:txBody>
      <dsp:txXfrm>
        <a:off x="0" y="3401253"/>
        <a:ext cx="10757505" cy="235703"/>
      </dsp:txXfrm>
    </dsp:sp>
    <dsp:sp modelId="{F23A15A6-90F5-624B-801D-AEFB0FDE8542}">
      <dsp:nvSpPr>
        <dsp:cNvPr id="0" name=""/>
        <dsp:cNvSpPr/>
      </dsp:nvSpPr>
      <dsp:spPr>
        <a:xfrm rot="10800000">
          <a:off x="0" y="2343941"/>
          <a:ext cx="10757505" cy="788305"/>
        </a:xfrm>
        <a:prstGeom prst="upArrowCallout">
          <a:avLst/>
        </a:prstGeom>
        <a:solidFill>
          <a:schemeClr val="accent2">
            <a:hueOff val="-4140755"/>
            <a:satOff val="18344"/>
            <a:lumOff val="-674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Stage 4</a:t>
          </a:r>
        </a:p>
      </dsp:txBody>
      <dsp:txXfrm rot="-10800000">
        <a:off x="0" y="2343941"/>
        <a:ext cx="10757505" cy="276695"/>
      </dsp:txXfrm>
    </dsp:sp>
    <dsp:sp modelId="{BC8A9B91-68F3-1B4C-996C-B4C058B3E862}">
      <dsp:nvSpPr>
        <dsp:cNvPr id="0" name=""/>
        <dsp:cNvSpPr/>
      </dsp:nvSpPr>
      <dsp:spPr>
        <a:xfrm>
          <a:off x="0" y="2620636"/>
          <a:ext cx="10757505" cy="235703"/>
        </a:xfrm>
        <a:prstGeom prst="rect">
          <a:avLst/>
        </a:prstGeom>
        <a:solidFill>
          <a:schemeClr val="accent2">
            <a:tint val="40000"/>
            <a:alpha val="90000"/>
            <a:hueOff val="-4378395"/>
            <a:satOff val="12528"/>
            <a:lumOff val="-834"/>
            <a:alphaOff val="0"/>
          </a:schemeClr>
        </a:solidFill>
        <a:ln w="12700" cap="flat" cmpd="sng" algn="ctr">
          <a:solidFill>
            <a:schemeClr val="accent2">
              <a:tint val="40000"/>
              <a:alpha val="90000"/>
              <a:hueOff val="-4378395"/>
              <a:satOff val="12528"/>
              <a:lumOff val="-83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GB" sz="1000" kern="1200" dirty="0"/>
            <a:t>Started from 1 June (instead of 8 June 2020 as planned before) and shopping centres and financial services reopened. </a:t>
          </a:r>
          <a:endParaRPr lang="en-US" sz="1000" kern="1200" dirty="0"/>
        </a:p>
      </dsp:txBody>
      <dsp:txXfrm>
        <a:off x="0" y="2620636"/>
        <a:ext cx="10757505" cy="235703"/>
      </dsp:txXfrm>
    </dsp:sp>
    <dsp:sp modelId="{3A2F2335-28ED-1340-B685-C63298316AAB}">
      <dsp:nvSpPr>
        <dsp:cNvPr id="0" name=""/>
        <dsp:cNvSpPr/>
      </dsp:nvSpPr>
      <dsp:spPr>
        <a:xfrm rot="10800000">
          <a:off x="0" y="1563324"/>
          <a:ext cx="10757505" cy="788305"/>
        </a:xfrm>
        <a:prstGeom prst="upArrowCallout">
          <a:avLst/>
        </a:prstGeom>
        <a:solidFill>
          <a:schemeClr val="accent2">
            <a:hueOff val="-6211133"/>
            <a:satOff val="27515"/>
            <a:lumOff val="-1011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Stage 3</a:t>
          </a:r>
        </a:p>
      </dsp:txBody>
      <dsp:txXfrm rot="-10800000">
        <a:off x="0" y="1563324"/>
        <a:ext cx="10757505" cy="276695"/>
      </dsp:txXfrm>
    </dsp:sp>
    <dsp:sp modelId="{980D1765-1431-564F-805A-2DFD02529AB0}">
      <dsp:nvSpPr>
        <dsp:cNvPr id="0" name=""/>
        <dsp:cNvSpPr/>
      </dsp:nvSpPr>
      <dsp:spPr>
        <a:xfrm>
          <a:off x="0" y="1840019"/>
          <a:ext cx="10757505" cy="235703"/>
        </a:xfrm>
        <a:prstGeom prst="rect">
          <a:avLst/>
        </a:prstGeom>
        <a:solidFill>
          <a:schemeClr val="accent2">
            <a:tint val="40000"/>
            <a:alpha val="90000"/>
            <a:hueOff val="-6567592"/>
            <a:satOff val="18793"/>
            <a:lumOff val="-1250"/>
            <a:alphaOff val="0"/>
          </a:schemeClr>
        </a:solidFill>
        <a:ln w="12700" cap="flat" cmpd="sng" algn="ctr">
          <a:solidFill>
            <a:schemeClr val="accent2">
              <a:tint val="40000"/>
              <a:alpha val="90000"/>
              <a:hueOff val="-6567592"/>
              <a:satOff val="18793"/>
              <a:lumOff val="-125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GB" sz="900" kern="1200" dirty="0"/>
            <a:t>Started from 11 May 2020 and shops (not shopping centres, shoe shops or clothes shops), open markets and publishing houses reopened, all kinds of production restarted, beauty parlours and aesthetic medical centres opened sooner than initially planned in Stage </a:t>
          </a:r>
          <a:endParaRPr lang="en-US" sz="900" kern="1200" dirty="0"/>
        </a:p>
      </dsp:txBody>
      <dsp:txXfrm>
        <a:off x="0" y="1840019"/>
        <a:ext cx="10757505" cy="235703"/>
      </dsp:txXfrm>
    </dsp:sp>
    <dsp:sp modelId="{FC3A26E0-2450-7849-9839-22AFD6D35FAF}">
      <dsp:nvSpPr>
        <dsp:cNvPr id="0" name=""/>
        <dsp:cNvSpPr/>
      </dsp:nvSpPr>
      <dsp:spPr>
        <a:xfrm rot="10800000">
          <a:off x="0" y="782707"/>
          <a:ext cx="10757505" cy="788305"/>
        </a:xfrm>
        <a:prstGeom prst="upArrowCallout">
          <a:avLst/>
        </a:prstGeom>
        <a:solidFill>
          <a:schemeClr val="accent2">
            <a:hueOff val="-8281511"/>
            <a:satOff val="36687"/>
            <a:lumOff val="-1349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Stage 2</a:t>
          </a:r>
        </a:p>
      </dsp:txBody>
      <dsp:txXfrm rot="-10800000">
        <a:off x="0" y="782707"/>
        <a:ext cx="10757505" cy="276695"/>
      </dsp:txXfrm>
    </dsp:sp>
    <dsp:sp modelId="{14D0A088-31D5-6441-B9A5-762D52428D27}">
      <dsp:nvSpPr>
        <dsp:cNvPr id="0" name=""/>
        <dsp:cNvSpPr/>
      </dsp:nvSpPr>
      <dsp:spPr>
        <a:xfrm>
          <a:off x="0" y="1059402"/>
          <a:ext cx="10757505" cy="235703"/>
        </a:xfrm>
        <a:prstGeom prst="rect">
          <a:avLst/>
        </a:prstGeom>
        <a:solidFill>
          <a:schemeClr val="accent2">
            <a:tint val="40000"/>
            <a:alpha val="90000"/>
            <a:hueOff val="-8756789"/>
            <a:satOff val="25057"/>
            <a:lumOff val="-1667"/>
            <a:alphaOff val="0"/>
          </a:schemeClr>
        </a:solidFill>
        <a:ln w="12700" cap="flat" cmpd="sng" algn="ctr">
          <a:solidFill>
            <a:schemeClr val="accent2">
              <a:tint val="40000"/>
              <a:alpha val="90000"/>
              <a:hueOff val="-8756789"/>
              <a:satOff val="25057"/>
              <a:lumOff val="-16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GB" sz="1000" kern="1200" dirty="0"/>
            <a:t>Started from 5 May 2020 and includes restarting construction, production of construction materials, car wash services, technology repair businesses, and recreational zones (parks), public service halls and community centres. </a:t>
          </a:r>
          <a:endParaRPr lang="en-US" sz="1000" kern="1200" dirty="0"/>
        </a:p>
      </dsp:txBody>
      <dsp:txXfrm>
        <a:off x="0" y="1059402"/>
        <a:ext cx="10757505" cy="235703"/>
      </dsp:txXfrm>
    </dsp:sp>
    <dsp:sp modelId="{AAF6D3CD-13A0-9B40-8E90-AEECC9CE92B2}">
      <dsp:nvSpPr>
        <dsp:cNvPr id="0" name=""/>
        <dsp:cNvSpPr/>
      </dsp:nvSpPr>
      <dsp:spPr>
        <a:xfrm rot="10800000">
          <a:off x="0" y="0"/>
          <a:ext cx="10757505" cy="788305"/>
        </a:xfrm>
        <a:prstGeom prst="upArrowCallout">
          <a:avLst/>
        </a:prstGeom>
        <a:solidFill>
          <a:schemeClr val="accent2">
            <a:hueOff val="-10351888"/>
            <a:satOff val="45859"/>
            <a:lumOff val="-168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Stage 1</a:t>
          </a:r>
        </a:p>
      </dsp:txBody>
      <dsp:txXfrm rot="-10800000">
        <a:off x="0" y="0"/>
        <a:ext cx="10757505" cy="276695"/>
      </dsp:txXfrm>
    </dsp:sp>
    <dsp:sp modelId="{2671BE71-6CCB-3645-ABAB-49EEDA9CB1FE}">
      <dsp:nvSpPr>
        <dsp:cNvPr id="0" name=""/>
        <dsp:cNvSpPr/>
      </dsp:nvSpPr>
      <dsp:spPr>
        <a:xfrm>
          <a:off x="0" y="278785"/>
          <a:ext cx="10757505" cy="235703"/>
        </a:xfrm>
        <a:prstGeom prst="rect">
          <a:avLst/>
        </a:prstGeom>
        <a:solidFill>
          <a:schemeClr val="accent2">
            <a:tint val="40000"/>
            <a:alpha val="90000"/>
            <a:hueOff val="-10945986"/>
            <a:satOff val="31321"/>
            <a:lumOff val="-2084"/>
            <a:alphaOff val="0"/>
          </a:schemeClr>
        </a:solidFill>
        <a:ln w="12700" cap="flat" cmpd="sng" algn="ctr">
          <a:solidFill>
            <a:schemeClr val="accent2">
              <a:tint val="40000"/>
              <a:alpha val="90000"/>
              <a:hueOff val="-10945986"/>
              <a:satOff val="31321"/>
              <a:lumOff val="-20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GB" sz="1000" kern="1200" dirty="0"/>
            <a:t> Started from 27 April 2020 and restrictions to support physical distancing were gradually lifted</a:t>
          </a:r>
          <a:endParaRPr lang="en-US" sz="1000" kern="1200" dirty="0"/>
        </a:p>
      </dsp:txBody>
      <dsp:txXfrm>
        <a:off x="0" y="278785"/>
        <a:ext cx="10757505" cy="2357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0E1440-EA6A-5046-9E2A-8E2EDBD20DB7}">
      <dsp:nvSpPr>
        <dsp:cNvPr id="0" name=""/>
        <dsp:cNvSpPr/>
      </dsp:nvSpPr>
      <dsp:spPr>
        <a:xfrm>
          <a:off x="0" y="265319"/>
          <a:ext cx="10339752" cy="403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E1109A-7EC7-424E-A79F-2BE89F449C16}">
      <dsp:nvSpPr>
        <dsp:cNvPr id="0" name=""/>
        <dsp:cNvSpPr/>
      </dsp:nvSpPr>
      <dsp:spPr>
        <a:xfrm>
          <a:off x="516987" y="29159"/>
          <a:ext cx="7237826" cy="472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573" tIns="0" rIns="273573" bIns="0" numCol="1" spcCol="1270" anchor="ctr" anchorCtr="0">
          <a:noAutofit/>
        </a:bodyPr>
        <a:lstStyle/>
        <a:p>
          <a:pPr marL="0" lvl="0" indent="0" algn="l" defTabSz="711200">
            <a:lnSpc>
              <a:spcPct val="90000"/>
            </a:lnSpc>
            <a:spcBef>
              <a:spcPct val="0"/>
            </a:spcBef>
            <a:spcAft>
              <a:spcPct val="35000"/>
            </a:spcAft>
            <a:buNone/>
          </a:pPr>
          <a:r>
            <a:rPr lang="en-US" sz="1600" kern="1200" dirty="0"/>
            <a:t>Customs officer provides full information on regulations set out by the executive order</a:t>
          </a:r>
        </a:p>
      </dsp:txBody>
      <dsp:txXfrm>
        <a:off x="540044" y="52216"/>
        <a:ext cx="7191712" cy="426206"/>
      </dsp:txXfrm>
    </dsp:sp>
    <dsp:sp modelId="{52C26650-6FB4-5C40-93A6-EBC3AECCF6A2}">
      <dsp:nvSpPr>
        <dsp:cNvPr id="0" name=""/>
        <dsp:cNvSpPr/>
      </dsp:nvSpPr>
      <dsp:spPr>
        <a:xfrm>
          <a:off x="0" y="991079"/>
          <a:ext cx="10339752" cy="403200"/>
        </a:xfrm>
        <a:prstGeom prst="rect">
          <a:avLst/>
        </a:prstGeom>
        <a:solidFill>
          <a:schemeClr val="lt1">
            <a:alpha val="90000"/>
            <a:hueOff val="0"/>
            <a:satOff val="0"/>
            <a:lumOff val="0"/>
            <a:alphaOff val="0"/>
          </a:schemeClr>
        </a:solidFill>
        <a:ln w="12700" cap="flat" cmpd="sng" algn="ctr">
          <a:solidFill>
            <a:schemeClr val="accent2">
              <a:hueOff val="-1725315"/>
              <a:satOff val="7643"/>
              <a:lumOff val="-2811"/>
              <a:alphaOff val="0"/>
            </a:schemeClr>
          </a:solidFill>
          <a:prstDash val="solid"/>
        </a:ln>
        <a:effectLst/>
      </dsp:spPr>
      <dsp:style>
        <a:lnRef idx="2">
          <a:scrgbClr r="0" g="0" b="0"/>
        </a:lnRef>
        <a:fillRef idx="1">
          <a:scrgbClr r="0" g="0" b="0"/>
        </a:fillRef>
        <a:effectRef idx="0">
          <a:scrgbClr r="0" g="0" b="0"/>
        </a:effectRef>
        <a:fontRef idx="minor"/>
      </dsp:style>
    </dsp:sp>
    <dsp:sp modelId="{1EB89BCB-F452-B145-86D7-34840526ED7A}">
      <dsp:nvSpPr>
        <dsp:cNvPr id="0" name=""/>
        <dsp:cNvSpPr/>
      </dsp:nvSpPr>
      <dsp:spPr>
        <a:xfrm>
          <a:off x="516987" y="754919"/>
          <a:ext cx="7237826" cy="472320"/>
        </a:xfrm>
        <a:prstGeom prst="roundRect">
          <a:avLst/>
        </a:prstGeom>
        <a:solidFill>
          <a:schemeClr val="accent2">
            <a:hueOff val="-1725315"/>
            <a:satOff val="7643"/>
            <a:lumOff val="-281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573" tIns="0" rIns="273573" bIns="0" numCol="1" spcCol="1270" anchor="ctr" anchorCtr="0">
          <a:noAutofit/>
        </a:bodyPr>
        <a:lstStyle/>
        <a:p>
          <a:pPr marL="0" lvl="0" indent="0" algn="l" defTabSz="711200">
            <a:lnSpc>
              <a:spcPct val="90000"/>
            </a:lnSpc>
            <a:spcBef>
              <a:spcPct val="0"/>
            </a:spcBef>
            <a:spcAft>
              <a:spcPct val="35000"/>
            </a:spcAft>
            <a:buNone/>
          </a:pPr>
          <a:r>
            <a:rPr lang="en-US" sz="1600" kern="1200" dirty="0"/>
            <a:t>All drivers are subject of thermal screening by the medical staff placed at the border agencies</a:t>
          </a:r>
        </a:p>
      </dsp:txBody>
      <dsp:txXfrm>
        <a:off x="540044" y="777976"/>
        <a:ext cx="7191712" cy="426206"/>
      </dsp:txXfrm>
    </dsp:sp>
    <dsp:sp modelId="{7C10B0E1-8569-D144-85D1-7E4F0BBF42FF}">
      <dsp:nvSpPr>
        <dsp:cNvPr id="0" name=""/>
        <dsp:cNvSpPr/>
      </dsp:nvSpPr>
      <dsp:spPr>
        <a:xfrm>
          <a:off x="0" y="1716839"/>
          <a:ext cx="10339752" cy="403200"/>
        </a:xfrm>
        <a:prstGeom prst="rect">
          <a:avLst/>
        </a:prstGeom>
        <a:solidFill>
          <a:schemeClr val="lt1">
            <a:alpha val="90000"/>
            <a:hueOff val="0"/>
            <a:satOff val="0"/>
            <a:lumOff val="0"/>
            <a:alphaOff val="0"/>
          </a:schemeClr>
        </a:solidFill>
        <a:ln w="12700" cap="flat" cmpd="sng" algn="ctr">
          <a:solidFill>
            <a:schemeClr val="accent2">
              <a:hueOff val="-3450629"/>
              <a:satOff val="15286"/>
              <a:lumOff val="-5621"/>
              <a:alphaOff val="0"/>
            </a:schemeClr>
          </a:solidFill>
          <a:prstDash val="solid"/>
        </a:ln>
        <a:effectLst/>
      </dsp:spPr>
      <dsp:style>
        <a:lnRef idx="2">
          <a:scrgbClr r="0" g="0" b="0"/>
        </a:lnRef>
        <a:fillRef idx="1">
          <a:scrgbClr r="0" g="0" b="0"/>
        </a:fillRef>
        <a:effectRef idx="0">
          <a:scrgbClr r="0" g="0" b="0"/>
        </a:effectRef>
        <a:fontRef idx="minor"/>
      </dsp:style>
    </dsp:sp>
    <dsp:sp modelId="{E6C8F0D4-4B01-1C49-9565-3CEFB09A76B4}">
      <dsp:nvSpPr>
        <dsp:cNvPr id="0" name=""/>
        <dsp:cNvSpPr/>
      </dsp:nvSpPr>
      <dsp:spPr>
        <a:xfrm>
          <a:off x="516987" y="1480679"/>
          <a:ext cx="7237826" cy="472320"/>
        </a:xfrm>
        <a:prstGeom prst="roundRect">
          <a:avLst/>
        </a:prstGeom>
        <a:solidFill>
          <a:schemeClr val="accent2">
            <a:hueOff val="-3450629"/>
            <a:satOff val="15286"/>
            <a:lumOff val="-562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573" tIns="0" rIns="273573" bIns="0" numCol="1" spcCol="1270" anchor="ctr" anchorCtr="0">
          <a:noAutofit/>
        </a:bodyPr>
        <a:lstStyle/>
        <a:p>
          <a:pPr marL="0" lvl="0" indent="0" algn="l" defTabSz="711200">
            <a:lnSpc>
              <a:spcPct val="90000"/>
            </a:lnSpc>
            <a:spcBef>
              <a:spcPct val="0"/>
            </a:spcBef>
            <a:spcAft>
              <a:spcPct val="35000"/>
            </a:spcAft>
            <a:buNone/>
          </a:pPr>
          <a:r>
            <a:rPr lang="en-US" sz="1600" kern="1200" dirty="0"/>
            <a:t>If</a:t>
          </a:r>
          <a:r>
            <a:rPr lang="en-US" sz="1600" kern="1200" baseline="0" dirty="0"/>
            <a:t> fever is detected drivers with international passport are denied the entry to Georgia</a:t>
          </a:r>
          <a:endParaRPr lang="en-US" sz="1600" kern="1200" dirty="0"/>
        </a:p>
      </dsp:txBody>
      <dsp:txXfrm>
        <a:off x="540044" y="1503736"/>
        <a:ext cx="7191712" cy="426206"/>
      </dsp:txXfrm>
    </dsp:sp>
    <dsp:sp modelId="{A3F0F87F-03BF-834D-8AD6-BF2D179A95A8}">
      <dsp:nvSpPr>
        <dsp:cNvPr id="0" name=""/>
        <dsp:cNvSpPr/>
      </dsp:nvSpPr>
      <dsp:spPr>
        <a:xfrm>
          <a:off x="0" y="2442599"/>
          <a:ext cx="10339752" cy="403200"/>
        </a:xfrm>
        <a:prstGeom prst="rect">
          <a:avLst/>
        </a:prstGeom>
        <a:solidFill>
          <a:schemeClr val="lt1">
            <a:alpha val="90000"/>
            <a:hueOff val="0"/>
            <a:satOff val="0"/>
            <a:lumOff val="0"/>
            <a:alphaOff val="0"/>
          </a:schemeClr>
        </a:solidFill>
        <a:ln w="12700" cap="flat" cmpd="sng" algn="ctr">
          <a:solidFill>
            <a:schemeClr val="accent2">
              <a:hueOff val="-5175944"/>
              <a:satOff val="22930"/>
              <a:lumOff val="-8432"/>
              <a:alphaOff val="0"/>
            </a:schemeClr>
          </a:solidFill>
          <a:prstDash val="solid"/>
        </a:ln>
        <a:effectLst/>
      </dsp:spPr>
      <dsp:style>
        <a:lnRef idx="2">
          <a:scrgbClr r="0" g="0" b="0"/>
        </a:lnRef>
        <a:fillRef idx="1">
          <a:scrgbClr r="0" g="0" b="0"/>
        </a:fillRef>
        <a:effectRef idx="0">
          <a:scrgbClr r="0" g="0" b="0"/>
        </a:effectRef>
        <a:fontRef idx="minor"/>
      </dsp:style>
    </dsp:sp>
    <dsp:sp modelId="{8EFC6514-7EC7-1A4A-B79D-4D474A9E3EDE}">
      <dsp:nvSpPr>
        <dsp:cNvPr id="0" name=""/>
        <dsp:cNvSpPr/>
      </dsp:nvSpPr>
      <dsp:spPr>
        <a:xfrm>
          <a:off x="516987" y="2206439"/>
          <a:ext cx="7237826" cy="472320"/>
        </a:xfrm>
        <a:prstGeom prst="roundRect">
          <a:avLst/>
        </a:prstGeom>
        <a:solidFill>
          <a:schemeClr val="accent2">
            <a:hueOff val="-5175944"/>
            <a:satOff val="22930"/>
            <a:lumOff val="-843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573" tIns="0" rIns="273573" bIns="0" numCol="1" spcCol="1270" anchor="ctr" anchorCtr="0">
          <a:noAutofit/>
        </a:bodyPr>
        <a:lstStyle/>
        <a:p>
          <a:pPr marL="0" lvl="0" indent="0" algn="l" defTabSz="711200">
            <a:lnSpc>
              <a:spcPct val="90000"/>
            </a:lnSpc>
            <a:spcBef>
              <a:spcPct val="0"/>
            </a:spcBef>
            <a:spcAft>
              <a:spcPct val="35000"/>
            </a:spcAft>
            <a:buNone/>
          </a:pPr>
          <a:r>
            <a:rPr lang="en-US" sz="1600" kern="1200" baseline="0" dirty="0"/>
            <a:t> If fever is detected drivers with Georgian citizenship are placed in quarantine, observed at the fever clinics and tested using PCR method. </a:t>
          </a:r>
          <a:endParaRPr lang="en-US" sz="1600" kern="1200" dirty="0"/>
        </a:p>
      </dsp:txBody>
      <dsp:txXfrm>
        <a:off x="540044" y="2229496"/>
        <a:ext cx="7191712" cy="426206"/>
      </dsp:txXfrm>
    </dsp:sp>
    <dsp:sp modelId="{88EC38E6-80BA-CC4D-8849-E55F1B91D3EB}">
      <dsp:nvSpPr>
        <dsp:cNvPr id="0" name=""/>
        <dsp:cNvSpPr/>
      </dsp:nvSpPr>
      <dsp:spPr>
        <a:xfrm>
          <a:off x="0" y="3168359"/>
          <a:ext cx="10339752" cy="403200"/>
        </a:xfrm>
        <a:prstGeom prst="rect">
          <a:avLst/>
        </a:prstGeom>
        <a:solidFill>
          <a:schemeClr val="lt1">
            <a:alpha val="90000"/>
            <a:hueOff val="0"/>
            <a:satOff val="0"/>
            <a:lumOff val="0"/>
            <a:alphaOff val="0"/>
          </a:schemeClr>
        </a:solidFill>
        <a:ln w="12700" cap="flat" cmpd="sng" algn="ctr">
          <a:solidFill>
            <a:schemeClr val="accent2">
              <a:hueOff val="-6901259"/>
              <a:satOff val="30573"/>
              <a:lumOff val="-11243"/>
              <a:alphaOff val="0"/>
            </a:schemeClr>
          </a:solidFill>
          <a:prstDash val="solid"/>
        </a:ln>
        <a:effectLst/>
      </dsp:spPr>
      <dsp:style>
        <a:lnRef idx="2">
          <a:scrgbClr r="0" g="0" b="0"/>
        </a:lnRef>
        <a:fillRef idx="1">
          <a:scrgbClr r="0" g="0" b="0"/>
        </a:fillRef>
        <a:effectRef idx="0">
          <a:scrgbClr r="0" g="0" b="0"/>
        </a:effectRef>
        <a:fontRef idx="minor"/>
      </dsp:style>
    </dsp:sp>
    <dsp:sp modelId="{BB562D8B-E60A-8542-B12A-587CD151FDA8}">
      <dsp:nvSpPr>
        <dsp:cNvPr id="0" name=""/>
        <dsp:cNvSpPr/>
      </dsp:nvSpPr>
      <dsp:spPr>
        <a:xfrm>
          <a:off x="516987" y="2932199"/>
          <a:ext cx="7237826" cy="472320"/>
        </a:xfrm>
        <a:prstGeom prst="roundRect">
          <a:avLst/>
        </a:prstGeom>
        <a:solidFill>
          <a:schemeClr val="accent2">
            <a:hueOff val="-6901259"/>
            <a:satOff val="30573"/>
            <a:lumOff val="-1124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573" tIns="0" rIns="273573" bIns="0" numCol="1" spcCol="1270" anchor="ctr" anchorCtr="0">
          <a:noAutofit/>
        </a:bodyPr>
        <a:lstStyle/>
        <a:p>
          <a:pPr marL="0" lvl="0" indent="0" algn="l" defTabSz="711200">
            <a:lnSpc>
              <a:spcPct val="90000"/>
            </a:lnSpc>
            <a:spcBef>
              <a:spcPct val="0"/>
            </a:spcBef>
            <a:spcAft>
              <a:spcPct val="35000"/>
            </a:spcAft>
            <a:buNone/>
          </a:pPr>
          <a:r>
            <a:rPr lang="en-US" sz="1600" kern="1200" dirty="0"/>
            <a:t>If fever is NOT detected, drivers are subject to rapid anti-body test. </a:t>
          </a:r>
        </a:p>
      </dsp:txBody>
      <dsp:txXfrm>
        <a:off x="540044" y="2955256"/>
        <a:ext cx="7191712" cy="426206"/>
      </dsp:txXfrm>
    </dsp:sp>
    <dsp:sp modelId="{002F1ECA-D505-004F-AEA7-73EE2961C2AF}">
      <dsp:nvSpPr>
        <dsp:cNvPr id="0" name=""/>
        <dsp:cNvSpPr/>
      </dsp:nvSpPr>
      <dsp:spPr>
        <a:xfrm>
          <a:off x="0" y="3894119"/>
          <a:ext cx="10339752" cy="403200"/>
        </a:xfrm>
        <a:prstGeom prst="rect">
          <a:avLst/>
        </a:prstGeom>
        <a:solidFill>
          <a:schemeClr val="lt1">
            <a:alpha val="90000"/>
            <a:hueOff val="0"/>
            <a:satOff val="0"/>
            <a:lumOff val="0"/>
            <a:alphaOff val="0"/>
          </a:schemeClr>
        </a:solidFill>
        <a:ln w="12700" cap="flat" cmpd="sng" algn="ctr">
          <a:solidFill>
            <a:schemeClr val="accent2">
              <a:hueOff val="-8626573"/>
              <a:satOff val="38216"/>
              <a:lumOff val="-14053"/>
              <a:alphaOff val="0"/>
            </a:schemeClr>
          </a:solidFill>
          <a:prstDash val="solid"/>
        </a:ln>
        <a:effectLst/>
      </dsp:spPr>
      <dsp:style>
        <a:lnRef idx="2">
          <a:scrgbClr r="0" g="0" b="0"/>
        </a:lnRef>
        <a:fillRef idx="1">
          <a:scrgbClr r="0" g="0" b="0"/>
        </a:fillRef>
        <a:effectRef idx="0">
          <a:scrgbClr r="0" g="0" b="0"/>
        </a:effectRef>
        <a:fontRef idx="minor"/>
      </dsp:style>
    </dsp:sp>
    <dsp:sp modelId="{036B83A6-1CDA-1E42-A6F2-0FEB8DC07DA2}">
      <dsp:nvSpPr>
        <dsp:cNvPr id="0" name=""/>
        <dsp:cNvSpPr/>
      </dsp:nvSpPr>
      <dsp:spPr>
        <a:xfrm>
          <a:off x="516987" y="3657959"/>
          <a:ext cx="7237826" cy="472320"/>
        </a:xfrm>
        <a:prstGeom prst="roundRect">
          <a:avLst/>
        </a:prstGeom>
        <a:solidFill>
          <a:schemeClr val="accent2">
            <a:hueOff val="-8626573"/>
            <a:satOff val="38216"/>
            <a:lumOff val="-1405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573" tIns="0" rIns="273573" bIns="0" numCol="1" spcCol="1270" anchor="ctr" anchorCtr="0">
          <a:noAutofit/>
        </a:bodyPr>
        <a:lstStyle/>
        <a:p>
          <a:pPr marL="0" lvl="0" indent="0" algn="l" defTabSz="711200">
            <a:lnSpc>
              <a:spcPct val="90000"/>
            </a:lnSpc>
            <a:spcBef>
              <a:spcPct val="0"/>
            </a:spcBef>
            <a:spcAft>
              <a:spcPct val="35000"/>
            </a:spcAft>
            <a:buNone/>
          </a:pPr>
          <a:r>
            <a:rPr lang="en-US" sz="1600" kern="1200" dirty="0"/>
            <a:t>If test results are negative, those under the observation at fever clinics are escorted to their vehicles by LEPL Land Transport Agency.</a:t>
          </a:r>
        </a:p>
      </dsp:txBody>
      <dsp:txXfrm>
        <a:off x="540044" y="3681016"/>
        <a:ext cx="7191712" cy="426206"/>
      </dsp:txXfrm>
    </dsp:sp>
    <dsp:sp modelId="{5F09C48D-7268-FA46-BB1B-DBAC564AB7E8}">
      <dsp:nvSpPr>
        <dsp:cNvPr id="0" name=""/>
        <dsp:cNvSpPr/>
      </dsp:nvSpPr>
      <dsp:spPr>
        <a:xfrm>
          <a:off x="0" y="4619879"/>
          <a:ext cx="10339752" cy="403200"/>
        </a:xfrm>
        <a:prstGeom prst="rect">
          <a:avLst/>
        </a:prstGeom>
        <a:solidFill>
          <a:schemeClr val="lt1">
            <a:alpha val="90000"/>
            <a:hueOff val="0"/>
            <a:satOff val="0"/>
            <a:lumOff val="0"/>
            <a:alphaOff val="0"/>
          </a:schemeClr>
        </a:solidFill>
        <a:ln w="12700" cap="flat" cmpd="sng" algn="ctr">
          <a:solidFill>
            <a:schemeClr val="accent2">
              <a:hueOff val="-10351888"/>
              <a:satOff val="45859"/>
              <a:lumOff val="-16864"/>
              <a:alphaOff val="0"/>
            </a:schemeClr>
          </a:solidFill>
          <a:prstDash val="solid"/>
        </a:ln>
        <a:effectLst/>
      </dsp:spPr>
      <dsp:style>
        <a:lnRef idx="2">
          <a:scrgbClr r="0" g="0" b="0"/>
        </a:lnRef>
        <a:fillRef idx="1">
          <a:scrgbClr r="0" g="0" b="0"/>
        </a:fillRef>
        <a:effectRef idx="0">
          <a:scrgbClr r="0" g="0" b="0"/>
        </a:effectRef>
        <a:fontRef idx="minor"/>
      </dsp:style>
    </dsp:sp>
    <dsp:sp modelId="{13FDCB8E-7080-AE47-A61A-02C9BD0CF7A9}">
      <dsp:nvSpPr>
        <dsp:cNvPr id="0" name=""/>
        <dsp:cNvSpPr/>
      </dsp:nvSpPr>
      <dsp:spPr>
        <a:xfrm>
          <a:off x="516987" y="4383719"/>
          <a:ext cx="7237826" cy="472320"/>
        </a:xfrm>
        <a:prstGeom prst="roundRect">
          <a:avLst/>
        </a:prstGeom>
        <a:solidFill>
          <a:schemeClr val="accent2">
            <a:hueOff val="-10351888"/>
            <a:satOff val="45859"/>
            <a:lumOff val="-168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573" tIns="0" rIns="273573" bIns="0" numCol="1" spcCol="1270" anchor="ctr" anchorCtr="0">
          <a:noAutofit/>
        </a:bodyPr>
        <a:lstStyle/>
        <a:p>
          <a:pPr marL="0" lvl="0" indent="0" algn="l" defTabSz="711200">
            <a:lnSpc>
              <a:spcPct val="90000"/>
            </a:lnSpc>
            <a:spcBef>
              <a:spcPct val="0"/>
            </a:spcBef>
            <a:spcAft>
              <a:spcPct val="35000"/>
            </a:spcAft>
            <a:buNone/>
          </a:pPr>
          <a:r>
            <a:rPr lang="en-US" sz="1600" kern="1200" dirty="0"/>
            <a:t>If test results are positive, drivers with Georgian citizenship are treated at the designated COVID-19 hospitals.</a:t>
          </a:r>
        </a:p>
      </dsp:txBody>
      <dsp:txXfrm>
        <a:off x="540044" y="4406776"/>
        <a:ext cx="7191712" cy="4262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BDE322-E92F-3A49-AE45-5F3E00D13C2F}">
      <dsp:nvSpPr>
        <dsp:cNvPr id="0" name=""/>
        <dsp:cNvSpPr/>
      </dsp:nvSpPr>
      <dsp:spPr>
        <a:xfrm>
          <a:off x="2422350" y="222"/>
          <a:ext cx="6251191" cy="568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622300">
            <a:lnSpc>
              <a:spcPct val="90000"/>
            </a:lnSpc>
            <a:spcBef>
              <a:spcPct val="0"/>
            </a:spcBef>
            <a:spcAft>
              <a:spcPct val="35000"/>
            </a:spcAft>
            <a:buNone/>
          </a:pPr>
          <a:r>
            <a:rPr lang="en-US" sz="1400" kern="1200" dirty="0"/>
            <a:t>Rapid antibody test at the customs</a:t>
          </a:r>
        </a:p>
      </dsp:txBody>
      <dsp:txXfrm>
        <a:off x="2422350" y="222"/>
        <a:ext cx="6251191" cy="568290"/>
      </dsp:txXfrm>
    </dsp:sp>
    <dsp:sp modelId="{EB24B7CB-A58F-7E4B-88CD-0E414ECFDC4D}">
      <dsp:nvSpPr>
        <dsp:cNvPr id="0" name=""/>
        <dsp:cNvSpPr/>
      </dsp:nvSpPr>
      <dsp:spPr>
        <a:xfrm>
          <a:off x="2422350" y="568512"/>
          <a:ext cx="833492" cy="138915"/>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4AB75F-D114-9746-BCDC-2BAA2871ADFF}">
      <dsp:nvSpPr>
        <dsp:cNvPr id="0" name=""/>
        <dsp:cNvSpPr/>
      </dsp:nvSpPr>
      <dsp:spPr>
        <a:xfrm>
          <a:off x="3304462" y="568512"/>
          <a:ext cx="833492" cy="138915"/>
        </a:xfrm>
        <a:prstGeom prst="parallelogram">
          <a:avLst>
            <a:gd name="adj" fmla="val 140840"/>
          </a:avLst>
        </a:prstGeom>
        <a:solidFill>
          <a:schemeClr val="accent2">
            <a:hueOff val="-252485"/>
            <a:satOff val="1119"/>
            <a:lumOff val="-411"/>
            <a:alphaOff val="0"/>
          </a:schemeClr>
        </a:solidFill>
        <a:ln w="12700" cap="flat" cmpd="sng" algn="ctr">
          <a:solidFill>
            <a:schemeClr val="accent2">
              <a:hueOff val="-252485"/>
              <a:satOff val="1119"/>
              <a:lumOff val="-41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0CDD48-2382-554D-8119-37DEEA501D62}">
      <dsp:nvSpPr>
        <dsp:cNvPr id="0" name=""/>
        <dsp:cNvSpPr/>
      </dsp:nvSpPr>
      <dsp:spPr>
        <a:xfrm>
          <a:off x="4186575" y="568512"/>
          <a:ext cx="833492" cy="138915"/>
        </a:xfrm>
        <a:prstGeom prst="parallelogram">
          <a:avLst>
            <a:gd name="adj" fmla="val 140840"/>
          </a:avLst>
        </a:prstGeom>
        <a:solidFill>
          <a:schemeClr val="accent2">
            <a:hueOff val="-504970"/>
            <a:satOff val="2237"/>
            <a:lumOff val="-823"/>
            <a:alphaOff val="0"/>
          </a:schemeClr>
        </a:solidFill>
        <a:ln w="12700" cap="flat" cmpd="sng" algn="ctr">
          <a:solidFill>
            <a:schemeClr val="accent2">
              <a:hueOff val="-504970"/>
              <a:satOff val="2237"/>
              <a:lumOff val="-82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80858A-3CDE-E546-BC5C-C5140EAED57C}">
      <dsp:nvSpPr>
        <dsp:cNvPr id="0" name=""/>
        <dsp:cNvSpPr/>
      </dsp:nvSpPr>
      <dsp:spPr>
        <a:xfrm>
          <a:off x="5068687" y="568512"/>
          <a:ext cx="833492" cy="138915"/>
        </a:xfrm>
        <a:prstGeom prst="parallelogram">
          <a:avLst>
            <a:gd name="adj" fmla="val 140840"/>
          </a:avLst>
        </a:prstGeom>
        <a:solidFill>
          <a:schemeClr val="accent2">
            <a:hueOff val="-757455"/>
            <a:satOff val="3356"/>
            <a:lumOff val="-1234"/>
            <a:alphaOff val="0"/>
          </a:schemeClr>
        </a:solidFill>
        <a:ln w="12700" cap="flat" cmpd="sng" algn="ctr">
          <a:solidFill>
            <a:schemeClr val="accent2">
              <a:hueOff val="-757455"/>
              <a:satOff val="3356"/>
              <a:lumOff val="-123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6B0562-0C86-B846-9233-AE3D38872864}">
      <dsp:nvSpPr>
        <dsp:cNvPr id="0" name=""/>
        <dsp:cNvSpPr/>
      </dsp:nvSpPr>
      <dsp:spPr>
        <a:xfrm>
          <a:off x="5950800" y="568512"/>
          <a:ext cx="833492" cy="138915"/>
        </a:xfrm>
        <a:prstGeom prst="parallelogram">
          <a:avLst>
            <a:gd name="adj" fmla="val 140840"/>
          </a:avLst>
        </a:prstGeom>
        <a:solidFill>
          <a:schemeClr val="accent2">
            <a:hueOff val="-1009940"/>
            <a:satOff val="4474"/>
            <a:lumOff val="-1645"/>
            <a:alphaOff val="0"/>
          </a:schemeClr>
        </a:solidFill>
        <a:ln w="12700" cap="flat" cmpd="sng" algn="ctr">
          <a:solidFill>
            <a:schemeClr val="accent2">
              <a:hueOff val="-1009940"/>
              <a:satOff val="4474"/>
              <a:lumOff val="-16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43C5DF-BA61-5F46-8D04-EA0D14A25D99}">
      <dsp:nvSpPr>
        <dsp:cNvPr id="0" name=""/>
        <dsp:cNvSpPr/>
      </dsp:nvSpPr>
      <dsp:spPr>
        <a:xfrm>
          <a:off x="6832913" y="568512"/>
          <a:ext cx="833492" cy="138915"/>
        </a:xfrm>
        <a:prstGeom prst="parallelogram">
          <a:avLst>
            <a:gd name="adj" fmla="val 140840"/>
          </a:avLst>
        </a:prstGeom>
        <a:solidFill>
          <a:schemeClr val="accent2">
            <a:hueOff val="-1262425"/>
            <a:satOff val="5593"/>
            <a:lumOff val="-2057"/>
            <a:alphaOff val="0"/>
          </a:schemeClr>
        </a:solidFill>
        <a:ln w="12700" cap="flat" cmpd="sng" algn="ctr">
          <a:solidFill>
            <a:schemeClr val="accent2">
              <a:hueOff val="-1262425"/>
              <a:satOff val="5593"/>
              <a:lumOff val="-205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EFB179-DC61-B04F-B110-478724EA9F4B}">
      <dsp:nvSpPr>
        <dsp:cNvPr id="0" name=""/>
        <dsp:cNvSpPr/>
      </dsp:nvSpPr>
      <dsp:spPr>
        <a:xfrm>
          <a:off x="7715025" y="568512"/>
          <a:ext cx="833492" cy="138915"/>
        </a:xfrm>
        <a:prstGeom prst="parallelogram">
          <a:avLst>
            <a:gd name="adj" fmla="val 140840"/>
          </a:avLst>
        </a:prstGeom>
        <a:solidFill>
          <a:schemeClr val="accent2">
            <a:hueOff val="-1514910"/>
            <a:satOff val="6711"/>
            <a:lumOff val="-2468"/>
            <a:alphaOff val="0"/>
          </a:schemeClr>
        </a:solidFill>
        <a:ln w="12700" cap="flat" cmpd="sng" algn="ctr">
          <a:solidFill>
            <a:schemeClr val="accent2">
              <a:hueOff val="-1514910"/>
              <a:satOff val="6711"/>
              <a:lumOff val="-246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9E7129-28DE-B946-A440-802C36C5A4CE}">
      <dsp:nvSpPr>
        <dsp:cNvPr id="0" name=""/>
        <dsp:cNvSpPr/>
      </dsp:nvSpPr>
      <dsp:spPr>
        <a:xfrm>
          <a:off x="2422350" y="764104"/>
          <a:ext cx="6251191" cy="568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622300">
            <a:lnSpc>
              <a:spcPct val="90000"/>
            </a:lnSpc>
            <a:spcBef>
              <a:spcPct val="0"/>
            </a:spcBef>
            <a:spcAft>
              <a:spcPct val="35000"/>
            </a:spcAft>
            <a:buNone/>
          </a:pPr>
          <a:r>
            <a:rPr lang="en-US" sz="1400" kern="1200" dirty="0"/>
            <a:t>If results are negative the driver must be retested every 72 hours for 14 days (unless they exit country within first 72 hours)</a:t>
          </a:r>
        </a:p>
      </dsp:txBody>
      <dsp:txXfrm>
        <a:off x="2422350" y="764104"/>
        <a:ext cx="6251191" cy="568290"/>
      </dsp:txXfrm>
    </dsp:sp>
    <dsp:sp modelId="{055D9207-2EB8-E84A-B344-3B1E38995469}">
      <dsp:nvSpPr>
        <dsp:cNvPr id="0" name=""/>
        <dsp:cNvSpPr/>
      </dsp:nvSpPr>
      <dsp:spPr>
        <a:xfrm>
          <a:off x="2422350" y="1332395"/>
          <a:ext cx="833492" cy="138915"/>
        </a:xfrm>
        <a:prstGeom prst="parallelogram">
          <a:avLst>
            <a:gd name="adj" fmla="val 140840"/>
          </a:avLst>
        </a:prstGeom>
        <a:solidFill>
          <a:schemeClr val="accent2">
            <a:hueOff val="-1767395"/>
            <a:satOff val="7830"/>
            <a:lumOff val="-2879"/>
            <a:alphaOff val="0"/>
          </a:schemeClr>
        </a:solidFill>
        <a:ln w="12700" cap="flat" cmpd="sng" algn="ctr">
          <a:solidFill>
            <a:schemeClr val="accent2">
              <a:hueOff val="-1767395"/>
              <a:satOff val="7830"/>
              <a:lumOff val="-287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9B3A1B-D6DE-6D4B-9C2D-29EF30ABD4BF}">
      <dsp:nvSpPr>
        <dsp:cNvPr id="0" name=""/>
        <dsp:cNvSpPr/>
      </dsp:nvSpPr>
      <dsp:spPr>
        <a:xfrm>
          <a:off x="3304462" y="1332395"/>
          <a:ext cx="833492" cy="138915"/>
        </a:xfrm>
        <a:prstGeom prst="parallelogram">
          <a:avLst>
            <a:gd name="adj" fmla="val 140840"/>
          </a:avLst>
        </a:prstGeom>
        <a:solidFill>
          <a:schemeClr val="accent2">
            <a:hueOff val="-2019880"/>
            <a:satOff val="8948"/>
            <a:lumOff val="-3291"/>
            <a:alphaOff val="0"/>
          </a:schemeClr>
        </a:solidFill>
        <a:ln w="12700" cap="flat" cmpd="sng" algn="ctr">
          <a:solidFill>
            <a:schemeClr val="accent2">
              <a:hueOff val="-2019880"/>
              <a:satOff val="8948"/>
              <a:lumOff val="-329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61140E-FC1D-F44D-9E80-9FADF49021F2}">
      <dsp:nvSpPr>
        <dsp:cNvPr id="0" name=""/>
        <dsp:cNvSpPr/>
      </dsp:nvSpPr>
      <dsp:spPr>
        <a:xfrm>
          <a:off x="4186575" y="1332395"/>
          <a:ext cx="833492" cy="138915"/>
        </a:xfrm>
        <a:prstGeom prst="parallelogram">
          <a:avLst>
            <a:gd name="adj" fmla="val 140840"/>
          </a:avLst>
        </a:prstGeom>
        <a:solidFill>
          <a:schemeClr val="accent2">
            <a:hueOff val="-2272366"/>
            <a:satOff val="10067"/>
            <a:lumOff val="-3702"/>
            <a:alphaOff val="0"/>
          </a:schemeClr>
        </a:solidFill>
        <a:ln w="12700" cap="flat" cmpd="sng" algn="ctr">
          <a:solidFill>
            <a:schemeClr val="accent2">
              <a:hueOff val="-2272366"/>
              <a:satOff val="10067"/>
              <a:lumOff val="-370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CA7804-8EC6-E948-8BEE-81B6A5EEDEC6}">
      <dsp:nvSpPr>
        <dsp:cNvPr id="0" name=""/>
        <dsp:cNvSpPr/>
      </dsp:nvSpPr>
      <dsp:spPr>
        <a:xfrm>
          <a:off x="5068687" y="1332395"/>
          <a:ext cx="833492" cy="138915"/>
        </a:xfrm>
        <a:prstGeom prst="parallelogram">
          <a:avLst>
            <a:gd name="adj" fmla="val 140840"/>
          </a:avLst>
        </a:prstGeom>
        <a:solidFill>
          <a:schemeClr val="accent2">
            <a:hueOff val="-2524851"/>
            <a:satOff val="11185"/>
            <a:lumOff val="-4113"/>
            <a:alphaOff val="0"/>
          </a:schemeClr>
        </a:solidFill>
        <a:ln w="12700" cap="flat" cmpd="sng" algn="ctr">
          <a:solidFill>
            <a:schemeClr val="accent2">
              <a:hueOff val="-2524851"/>
              <a:satOff val="11185"/>
              <a:lumOff val="-411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84FDF9-9567-8D42-A7BC-5FB3D2525B76}">
      <dsp:nvSpPr>
        <dsp:cNvPr id="0" name=""/>
        <dsp:cNvSpPr/>
      </dsp:nvSpPr>
      <dsp:spPr>
        <a:xfrm>
          <a:off x="5950800" y="1332395"/>
          <a:ext cx="833492" cy="138915"/>
        </a:xfrm>
        <a:prstGeom prst="parallelogram">
          <a:avLst>
            <a:gd name="adj" fmla="val 140840"/>
          </a:avLst>
        </a:prstGeom>
        <a:solidFill>
          <a:schemeClr val="accent2">
            <a:hueOff val="-2777336"/>
            <a:satOff val="12304"/>
            <a:lumOff val="-4524"/>
            <a:alphaOff val="0"/>
          </a:schemeClr>
        </a:solidFill>
        <a:ln w="12700" cap="flat" cmpd="sng" algn="ctr">
          <a:solidFill>
            <a:schemeClr val="accent2">
              <a:hueOff val="-2777336"/>
              <a:satOff val="12304"/>
              <a:lumOff val="-45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45BEDF-B134-1F4A-A0B6-07228086A007}">
      <dsp:nvSpPr>
        <dsp:cNvPr id="0" name=""/>
        <dsp:cNvSpPr/>
      </dsp:nvSpPr>
      <dsp:spPr>
        <a:xfrm>
          <a:off x="6832913" y="1332395"/>
          <a:ext cx="833492" cy="138915"/>
        </a:xfrm>
        <a:prstGeom prst="parallelogram">
          <a:avLst>
            <a:gd name="adj" fmla="val 140840"/>
          </a:avLst>
        </a:prstGeom>
        <a:solidFill>
          <a:schemeClr val="accent2">
            <a:hueOff val="-3029821"/>
            <a:satOff val="13422"/>
            <a:lumOff val="-4936"/>
            <a:alphaOff val="0"/>
          </a:schemeClr>
        </a:solidFill>
        <a:ln w="12700" cap="flat" cmpd="sng" algn="ctr">
          <a:solidFill>
            <a:schemeClr val="accent2">
              <a:hueOff val="-3029821"/>
              <a:satOff val="13422"/>
              <a:lumOff val="-493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B622CE-C109-F545-A450-8F13B9851D9C}">
      <dsp:nvSpPr>
        <dsp:cNvPr id="0" name=""/>
        <dsp:cNvSpPr/>
      </dsp:nvSpPr>
      <dsp:spPr>
        <a:xfrm>
          <a:off x="7715025" y="1332395"/>
          <a:ext cx="833492" cy="138915"/>
        </a:xfrm>
        <a:prstGeom prst="parallelogram">
          <a:avLst>
            <a:gd name="adj" fmla="val 140840"/>
          </a:avLst>
        </a:prstGeom>
        <a:solidFill>
          <a:schemeClr val="accent2">
            <a:hueOff val="-3282306"/>
            <a:satOff val="14541"/>
            <a:lumOff val="-5347"/>
            <a:alphaOff val="0"/>
          </a:schemeClr>
        </a:solidFill>
        <a:ln w="12700" cap="flat" cmpd="sng" algn="ctr">
          <a:solidFill>
            <a:schemeClr val="accent2">
              <a:hueOff val="-3282306"/>
              <a:satOff val="14541"/>
              <a:lumOff val="-534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B1F029-D3F3-E04E-9927-B03A960F773A}">
      <dsp:nvSpPr>
        <dsp:cNvPr id="0" name=""/>
        <dsp:cNvSpPr/>
      </dsp:nvSpPr>
      <dsp:spPr>
        <a:xfrm>
          <a:off x="2422350" y="1527987"/>
          <a:ext cx="6251191" cy="568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622300">
            <a:lnSpc>
              <a:spcPct val="90000"/>
            </a:lnSpc>
            <a:spcBef>
              <a:spcPct val="0"/>
            </a:spcBef>
            <a:spcAft>
              <a:spcPct val="35000"/>
            </a:spcAft>
            <a:buNone/>
          </a:pPr>
          <a:r>
            <a:rPr lang="en-US" sz="1400" kern="1200" dirty="0"/>
            <a:t>If rapid antibody test is positive PCR test is obligatory;  the driver is temporarily placed at the fever center</a:t>
          </a:r>
        </a:p>
      </dsp:txBody>
      <dsp:txXfrm>
        <a:off x="2422350" y="1527987"/>
        <a:ext cx="6251191" cy="568290"/>
      </dsp:txXfrm>
    </dsp:sp>
    <dsp:sp modelId="{730564E0-1D00-5548-A188-3793B6624E66}">
      <dsp:nvSpPr>
        <dsp:cNvPr id="0" name=""/>
        <dsp:cNvSpPr/>
      </dsp:nvSpPr>
      <dsp:spPr>
        <a:xfrm>
          <a:off x="2422350" y="2096277"/>
          <a:ext cx="833492" cy="138915"/>
        </a:xfrm>
        <a:prstGeom prst="parallelogram">
          <a:avLst>
            <a:gd name="adj" fmla="val 140840"/>
          </a:avLst>
        </a:prstGeom>
        <a:solidFill>
          <a:schemeClr val="accent2">
            <a:hueOff val="-3534791"/>
            <a:satOff val="15659"/>
            <a:lumOff val="-5758"/>
            <a:alphaOff val="0"/>
          </a:schemeClr>
        </a:solidFill>
        <a:ln w="12700" cap="flat" cmpd="sng" algn="ctr">
          <a:solidFill>
            <a:schemeClr val="accent2">
              <a:hueOff val="-3534791"/>
              <a:satOff val="15659"/>
              <a:lumOff val="-575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EFC3F4-54C6-1347-A354-B7FE87C739C0}">
      <dsp:nvSpPr>
        <dsp:cNvPr id="0" name=""/>
        <dsp:cNvSpPr/>
      </dsp:nvSpPr>
      <dsp:spPr>
        <a:xfrm>
          <a:off x="3304462" y="2096277"/>
          <a:ext cx="833492" cy="138915"/>
        </a:xfrm>
        <a:prstGeom prst="parallelogram">
          <a:avLst>
            <a:gd name="adj" fmla="val 140840"/>
          </a:avLst>
        </a:prstGeom>
        <a:solidFill>
          <a:schemeClr val="accent2">
            <a:hueOff val="-3787276"/>
            <a:satOff val="16778"/>
            <a:lumOff val="-6170"/>
            <a:alphaOff val="0"/>
          </a:schemeClr>
        </a:solidFill>
        <a:ln w="12700" cap="flat" cmpd="sng" algn="ctr">
          <a:solidFill>
            <a:schemeClr val="accent2">
              <a:hueOff val="-3787276"/>
              <a:satOff val="16778"/>
              <a:lumOff val="-617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217B16-5C39-0349-BAF8-645F6B07B34D}">
      <dsp:nvSpPr>
        <dsp:cNvPr id="0" name=""/>
        <dsp:cNvSpPr/>
      </dsp:nvSpPr>
      <dsp:spPr>
        <a:xfrm>
          <a:off x="4186575" y="2096277"/>
          <a:ext cx="833492" cy="138915"/>
        </a:xfrm>
        <a:prstGeom prst="parallelogram">
          <a:avLst>
            <a:gd name="adj" fmla="val 140840"/>
          </a:avLst>
        </a:prstGeom>
        <a:solidFill>
          <a:schemeClr val="accent2">
            <a:hueOff val="-4039761"/>
            <a:satOff val="17896"/>
            <a:lumOff val="-6581"/>
            <a:alphaOff val="0"/>
          </a:schemeClr>
        </a:solidFill>
        <a:ln w="12700" cap="flat" cmpd="sng" algn="ctr">
          <a:solidFill>
            <a:schemeClr val="accent2">
              <a:hueOff val="-4039761"/>
              <a:satOff val="17896"/>
              <a:lumOff val="-658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16979A-1DBD-6B40-8978-8B5BED7021BB}">
      <dsp:nvSpPr>
        <dsp:cNvPr id="0" name=""/>
        <dsp:cNvSpPr/>
      </dsp:nvSpPr>
      <dsp:spPr>
        <a:xfrm>
          <a:off x="5068687" y="2096277"/>
          <a:ext cx="833492" cy="138915"/>
        </a:xfrm>
        <a:prstGeom prst="parallelogram">
          <a:avLst>
            <a:gd name="adj" fmla="val 140840"/>
          </a:avLst>
        </a:prstGeom>
        <a:solidFill>
          <a:schemeClr val="accent2">
            <a:hueOff val="-4292246"/>
            <a:satOff val="19015"/>
            <a:lumOff val="-6992"/>
            <a:alphaOff val="0"/>
          </a:schemeClr>
        </a:solidFill>
        <a:ln w="12700" cap="flat" cmpd="sng" algn="ctr">
          <a:solidFill>
            <a:schemeClr val="accent2">
              <a:hueOff val="-4292246"/>
              <a:satOff val="19015"/>
              <a:lumOff val="-699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D30376-011C-6C42-8285-8730A9782653}">
      <dsp:nvSpPr>
        <dsp:cNvPr id="0" name=""/>
        <dsp:cNvSpPr/>
      </dsp:nvSpPr>
      <dsp:spPr>
        <a:xfrm>
          <a:off x="5950800" y="2096277"/>
          <a:ext cx="833492" cy="138915"/>
        </a:xfrm>
        <a:prstGeom prst="parallelogram">
          <a:avLst>
            <a:gd name="adj" fmla="val 140840"/>
          </a:avLst>
        </a:prstGeom>
        <a:solidFill>
          <a:schemeClr val="accent2">
            <a:hueOff val="-4544731"/>
            <a:satOff val="20133"/>
            <a:lumOff val="-7404"/>
            <a:alphaOff val="0"/>
          </a:schemeClr>
        </a:solidFill>
        <a:ln w="12700" cap="flat" cmpd="sng" algn="ctr">
          <a:solidFill>
            <a:schemeClr val="accent2">
              <a:hueOff val="-4544731"/>
              <a:satOff val="20133"/>
              <a:lumOff val="-740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77E9D7-9E66-904A-9454-5B3604449576}">
      <dsp:nvSpPr>
        <dsp:cNvPr id="0" name=""/>
        <dsp:cNvSpPr/>
      </dsp:nvSpPr>
      <dsp:spPr>
        <a:xfrm>
          <a:off x="6832913" y="2096277"/>
          <a:ext cx="833492" cy="138915"/>
        </a:xfrm>
        <a:prstGeom prst="parallelogram">
          <a:avLst>
            <a:gd name="adj" fmla="val 140840"/>
          </a:avLst>
        </a:prstGeom>
        <a:solidFill>
          <a:schemeClr val="accent2">
            <a:hueOff val="-4797216"/>
            <a:satOff val="21252"/>
            <a:lumOff val="-7815"/>
            <a:alphaOff val="0"/>
          </a:schemeClr>
        </a:solidFill>
        <a:ln w="12700" cap="flat" cmpd="sng" algn="ctr">
          <a:solidFill>
            <a:schemeClr val="accent2">
              <a:hueOff val="-4797216"/>
              <a:satOff val="21252"/>
              <a:lumOff val="-78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A5AB10-F045-F741-872C-989D89EB8AF2}">
      <dsp:nvSpPr>
        <dsp:cNvPr id="0" name=""/>
        <dsp:cNvSpPr/>
      </dsp:nvSpPr>
      <dsp:spPr>
        <a:xfrm>
          <a:off x="7715025" y="2096277"/>
          <a:ext cx="833492" cy="138915"/>
        </a:xfrm>
        <a:prstGeom prst="parallelogram">
          <a:avLst>
            <a:gd name="adj" fmla="val 140840"/>
          </a:avLst>
        </a:prstGeom>
        <a:solidFill>
          <a:schemeClr val="accent2">
            <a:hueOff val="-5049701"/>
            <a:satOff val="22370"/>
            <a:lumOff val="-8226"/>
            <a:alphaOff val="0"/>
          </a:schemeClr>
        </a:solidFill>
        <a:ln w="12700" cap="flat" cmpd="sng" algn="ctr">
          <a:solidFill>
            <a:schemeClr val="accent2">
              <a:hueOff val="-5049701"/>
              <a:satOff val="22370"/>
              <a:lumOff val="-822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A782D6-4804-DE48-BCAB-8A7F25168F9E}">
      <dsp:nvSpPr>
        <dsp:cNvPr id="0" name=""/>
        <dsp:cNvSpPr/>
      </dsp:nvSpPr>
      <dsp:spPr>
        <a:xfrm>
          <a:off x="2422350" y="2291869"/>
          <a:ext cx="6251191" cy="568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622300">
            <a:lnSpc>
              <a:spcPct val="90000"/>
            </a:lnSpc>
            <a:spcBef>
              <a:spcPct val="0"/>
            </a:spcBef>
            <a:spcAft>
              <a:spcPct val="35000"/>
            </a:spcAft>
            <a:buNone/>
          </a:pPr>
          <a:r>
            <a:rPr lang="en-US" sz="1400" kern="1200" dirty="0"/>
            <a:t>The information is reported to NCDC</a:t>
          </a:r>
        </a:p>
      </dsp:txBody>
      <dsp:txXfrm>
        <a:off x="2422350" y="2291869"/>
        <a:ext cx="6251191" cy="568290"/>
      </dsp:txXfrm>
    </dsp:sp>
    <dsp:sp modelId="{BA20F323-2475-DD4F-916B-D0E34E2D4417}">
      <dsp:nvSpPr>
        <dsp:cNvPr id="0" name=""/>
        <dsp:cNvSpPr/>
      </dsp:nvSpPr>
      <dsp:spPr>
        <a:xfrm>
          <a:off x="2422350" y="2860159"/>
          <a:ext cx="833492" cy="138915"/>
        </a:xfrm>
        <a:prstGeom prst="parallelogram">
          <a:avLst>
            <a:gd name="adj" fmla="val 140840"/>
          </a:avLst>
        </a:prstGeom>
        <a:solidFill>
          <a:schemeClr val="accent2">
            <a:hueOff val="-5302186"/>
            <a:satOff val="23489"/>
            <a:lumOff val="-8638"/>
            <a:alphaOff val="0"/>
          </a:schemeClr>
        </a:solidFill>
        <a:ln w="12700" cap="flat" cmpd="sng" algn="ctr">
          <a:solidFill>
            <a:schemeClr val="accent2">
              <a:hueOff val="-5302186"/>
              <a:satOff val="23489"/>
              <a:lumOff val="-863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83E9CC-EB7A-1A48-B323-6F86C7E00FDC}">
      <dsp:nvSpPr>
        <dsp:cNvPr id="0" name=""/>
        <dsp:cNvSpPr/>
      </dsp:nvSpPr>
      <dsp:spPr>
        <a:xfrm>
          <a:off x="3304462" y="2860159"/>
          <a:ext cx="833492" cy="138915"/>
        </a:xfrm>
        <a:prstGeom prst="parallelogram">
          <a:avLst>
            <a:gd name="adj" fmla="val 140840"/>
          </a:avLst>
        </a:prstGeom>
        <a:solidFill>
          <a:schemeClr val="accent2">
            <a:hueOff val="-5554672"/>
            <a:satOff val="24607"/>
            <a:lumOff val="-9049"/>
            <a:alphaOff val="0"/>
          </a:schemeClr>
        </a:solidFill>
        <a:ln w="12700" cap="flat" cmpd="sng" algn="ctr">
          <a:solidFill>
            <a:schemeClr val="accent2">
              <a:hueOff val="-5554672"/>
              <a:satOff val="24607"/>
              <a:lumOff val="-904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A2ADF8-D3FC-6841-9422-B5A0EDD487AF}">
      <dsp:nvSpPr>
        <dsp:cNvPr id="0" name=""/>
        <dsp:cNvSpPr/>
      </dsp:nvSpPr>
      <dsp:spPr>
        <a:xfrm>
          <a:off x="4186575" y="2860159"/>
          <a:ext cx="833492" cy="138915"/>
        </a:xfrm>
        <a:prstGeom prst="parallelogram">
          <a:avLst>
            <a:gd name="adj" fmla="val 140840"/>
          </a:avLst>
        </a:prstGeom>
        <a:solidFill>
          <a:schemeClr val="accent2">
            <a:hueOff val="-5807157"/>
            <a:satOff val="25726"/>
            <a:lumOff val="-9460"/>
            <a:alphaOff val="0"/>
          </a:schemeClr>
        </a:solidFill>
        <a:ln w="12700" cap="flat" cmpd="sng" algn="ctr">
          <a:solidFill>
            <a:schemeClr val="accent2">
              <a:hueOff val="-5807157"/>
              <a:satOff val="25726"/>
              <a:lumOff val="-946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A02F6A-2480-0947-94BB-574A70F42FDD}">
      <dsp:nvSpPr>
        <dsp:cNvPr id="0" name=""/>
        <dsp:cNvSpPr/>
      </dsp:nvSpPr>
      <dsp:spPr>
        <a:xfrm>
          <a:off x="5068687" y="2860159"/>
          <a:ext cx="833492" cy="138915"/>
        </a:xfrm>
        <a:prstGeom prst="parallelogram">
          <a:avLst>
            <a:gd name="adj" fmla="val 140840"/>
          </a:avLst>
        </a:prstGeom>
        <a:solidFill>
          <a:schemeClr val="accent2">
            <a:hueOff val="-6059642"/>
            <a:satOff val="26844"/>
            <a:lumOff val="-9872"/>
            <a:alphaOff val="0"/>
          </a:schemeClr>
        </a:solidFill>
        <a:ln w="12700" cap="flat" cmpd="sng" algn="ctr">
          <a:solidFill>
            <a:schemeClr val="accent2">
              <a:hueOff val="-6059642"/>
              <a:satOff val="26844"/>
              <a:lumOff val="-987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946343-F2EE-E14E-B7EE-2A750ED2AA16}">
      <dsp:nvSpPr>
        <dsp:cNvPr id="0" name=""/>
        <dsp:cNvSpPr/>
      </dsp:nvSpPr>
      <dsp:spPr>
        <a:xfrm>
          <a:off x="5950800" y="2860159"/>
          <a:ext cx="833492" cy="138915"/>
        </a:xfrm>
        <a:prstGeom prst="parallelogram">
          <a:avLst>
            <a:gd name="adj" fmla="val 140840"/>
          </a:avLst>
        </a:prstGeom>
        <a:solidFill>
          <a:schemeClr val="accent2">
            <a:hueOff val="-6312127"/>
            <a:satOff val="27963"/>
            <a:lumOff val="-10283"/>
            <a:alphaOff val="0"/>
          </a:schemeClr>
        </a:solidFill>
        <a:ln w="12700" cap="flat" cmpd="sng" algn="ctr">
          <a:solidFill>
            <a:schemeClr val="accent2">
              <a:hueOff val="-6312127"/>
              <a:satOff val="27963"/>
              <a:lumOff val="-1028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0CB638-9F3B-6943-BAB1-0F4FB4F79C0F}">
      <dsp:nvSpPr>
        <dsp:cNvPr id="0" name=""/>
        <dsp:cNvSpPr/>
      </dsp:nvSpPr>
      <dsp:spPr>
        <a:xfrm>
          <a:off x="6832913" y="2860159"/>
          <a:ext cx="833492" cy="138915"/>
        </a:xfrm>
        <a:prstGeom prst="parallelogram">
          <a:avLst>
            <a:gd name="adj" fmla="val 140840"/>
          </a:avLst>
        </a:prstGeom>
        <a:solidFill>
          <a:schemeClr val="accent2">
            <a:hueOff val="-6564612"/>
            <a:satOff val="29081"/>
            <a:lumOff val="-10694"/>
            <a:alphaOff val="0"/>
          </a:schemeClr>
        </a:solidFill>
        <a:ln w="12700" cap="flat" cmpd="sng" algn="ctr">
          <a:solidFill>
            <a:schemeClr val="accent2">
              <a:hueOff val="-6564612"/>
              <a:satOff val="29081"/>
              <a:lumOff val="-1069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6B0488-C164-7249-9D6E-8FA4567F7278}">
      <dsp:nvSpPr>
        <dsp:cNvPr id="0" name=""/>
        <dsp:cNvSpPr/>
      </dsp:nvSpPr>
      <dsp:spPr>
        <a:xfrm>
          <a:off x="7715025" y="2860159"/>
          <a:ext cx="833492" cy="138915"/>
        </a:xfrm>
        <a:prstGeom prst="parallelogram">
          <a:avLst>
            <a:gd name="adj" fmla="val 140840"/>
          </a:avLst>
        </a:prstGeom>
        <a:solidFill>
          <a:schemeClr val="accent2">
            <a:hueOff val="-6817097"/>
            <a:satOff val="30200"/>
            <a:lumOff val="-11106"/>
            <a:alphaOff val="0"/>
          </a:schemeClr>
        </a:solidFill>
        <a:ln w="12700" cap="flat" cmpd="sng" algn="ctr">
          <a:solidFill>
            <a:schemeClr val="accent2">
              <a:hueOff val="-6817097"/>
              <a:satOff val="30200"/>
              <a:lumOff val="-1110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9054AF-9BE3-294D-9DD0-2F28F2D9BBCC}">
      <dsp:nvSpPr>
        <dsp:cNvPr id="0" name=""/>
        <dsp:cNvSpPr/>
      </dsp:nvSpPr>
      <dsp:spPr>
        <a:xfrm>
          <a:off x="2422350" y="3055751"/>
          <a:ext cx="6251191" cy="568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622300">
            <a:lnSpc>
              <a:spcPct val="90000"/>
            </a:lnSpc>
            <a:spcBef>
              <a:spcPct val="0"/>
            </a:spcBef>
            <a:spcAft>
              <a:spcPct val="35000"/>
            </a:spcAft>
            <a:buNone/>
          </a:pPr>
          <a:r>
            <a:rPr lang="en-US" sz="1400" kern="1200" dirty="0"/>
            <a:t>LELP Revenue Service Agency notifies the employer of the driver</a:t>
          </a:r>
        </a:p>
      </dsp:txBody>
      <dsp:txXfrm>
        <a:off x="2422350" y="3055751"/>
        <a:ext cx="6251191" cy="568290"/>
      </dsp:txXfrm>
    </dsp:sp>
    <dsp:sp modelId="{9E5B130D-D822-6245-B777-11E0C395C595}">
      <dsp:nvSpPr>
        <dsp:cNvPr id="0" name=""/>
        <dsp:cNvSpPr/>
      </dsp:nvSpPr>
      <dsp:spPr>
        <a:xfrm>
          <a:off x="2422350" y="3624041"/>
          <a:ext cx="833492" cy="138915"/>
        </a:xfrm>
        <a:prstGeom prst="parallelogram">
          <a:avLst>
            <a:gd name="adj" fmla="val 140840"/>
          </a:avLst>
        </a:prstGeom>
        <a:solidFill>
          <a:schemeClr val="accent2">
            <a:hueOff val="-7069582"/>
            <a:satOff val="31318"/>
            <a:lumOff val="-11517"/>
            <a:alphaOff val="0"/>
          </a:schemeClr>
        </a:solidFill>
        <a:ln w="12700" cap="flat" cmpd="sng" algn="ctr">
          <a:solidFill>
            <a:schemeClr val="accent2">
              <a:hueOff val="-7069582"/>
              <a:satOff val="31318"/>
              <a:lumOff val="-1151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CD0ED7-4BC5-0A4A-9EF8-D346CC7650B4}">
      <dsp:nvSpPr>
        <dsp:cNvPr id="0" name=""/>
        <dsp:cNvSpPr/>
      </dsp:nvSpPr>
      <dsp:spPr>
        <a:xfrm>
          <a:off x="3304462" y="3624041"/>
          <a:ext cx="833492" cy="138915"/>
        </a:xfrm>
        <a:prstGeom prst="parallelogram">
          <a:avLst>
            <a:gd name="adj" fmla="val 140840"/>
          </a:avLst>
        </a:prstGeom>
        <a:solidFill>
          <a:schemeClr val="accent2">
            <a:hueOff val="-7322067"/>
            <a:satOff val="32437"/>
            <a:lumOff val="-11928"/>
            <a:alphaOff val="0"/>
          </a:schemeClr>
        </a:solidFill>
        <a:ln w="12700" cap="flat" cmpd="sng" algn="ctr">
          <a:solidFill>
            <a:schemeClr val="accent2">
              <a:hueOff val="-7322067"/>
              <a:satOff val="32437"/>
              <a:lumOff val="-1192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CF55EC-48FA-BA4C-A821-CF4567610F97}">
      <dsp:nvSpPr>
        <dsp:cNvPr id="0" name=""/>
        <dsp:cNvSpPr/>
      </dsp:nvSpPr>
      <dsp:spPr>
        <a:xfrm>
          <a:off x="4186575" y="3624041"/>
          <a:ext cx="833492" cy="138915"/>
        </a:xfrm>
        <a:prstGeom prst="parallelogram">
          <a:avLst>
            <a:gd name="adj" fmla="val 140840"/>
          </a:avLst>
        </a:prstGeom>
        <a:solidFill>
          <a:schemeClr val="accent2">
            <a:hueOff val="-7574552"/>
            <a:satOff val="33555"/>
            <a:lumOff val="-12340"/>
            <a:alphaOff val="0"/>
          </a:schemeClr>
        </a:solidFill>
        <a:ln w="12700" cap="flat" cmpd="sng" algn="ctr">
          <a:solidFill>
            <a:schemeClr val="accent2">
              <a:hueOff val="-7574552"/>
              <a:satOff val="33555"/>
              <a:lumOff val="-1234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4B7BF2-62E8-3B4F-85D4-03D9F8358AB3}">
      <dsp:nvSpPr>
        <dsp:cNvPr id="0" name=""/>
        <dsp:cNvSpPr/>
      </dsp:nvSpPr>
      <dsp:spPr>
        <a:xfrm>
          <a:off x="5068687" y="3624041"/>
          <a:ext cx="833492" cy="138915"/>
        </a:xfrm>
        <a:prstGeom prst="parallelogram">
          <a:avLst>
            <a:gd name="adj" fmla="val 140840"/>
          </a:avLst>
        </a:prstGeom>
        <a:solidFill>
          <a:schemeClr val="accent2">
            <a:hueOff val="-7827037"/>
            <a:satOff val="34674"/>
            <a:lumOff val="-12751"/>
            <a:alphaOff val="0"/>
          </a:schemeClr>
        </a:solidFill>
        <a:ln w="12700" cap="flat" cmpd="sng" algn="ctr">
          <a:solidFill>
            <a:schemeClr val="accent2">
              <a:hueOff val="-7827037"/>
              <a:satOff val="34674"/>
              <a:lumOff val="-1275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30C053-1F6D-8046-AE90-9216735F609A}">
      <dsp:nvSpPr>
        <dsp:cNvPr id="0" name=""/>
        <dsp:cNvSpPr/>
      </dsp:nvSpPr>
      <dsp:spPr>
        <a:xfrm>
          <a:off x="5950800" y="3624041"/>
          <a:ext cx="833492" cy="138915"/>
        </a:xfrm>
        <a:prstGeom prst="parallelogram">
          <a:avLst>
            <a:gd name="adj" fmla="val 140840"/>
          </a:avLst>
        </a:prstGeom>
        <a:solidFill>
          <a:schemeClr val="accent2">
            <a:hueOff val="-8079521"/>
            <a:satOff val="35792"/>
            <a:lumOff val="-13162"/>
            <a:alphaOff val="0"/>
          </a:schemeClr>
        </a:solidFill>
        <a:ln w="12700" cap="flat" cmpd="sng" algn="ctr">
          <a:solidFill>
            <a:schemeClr val="accent2">
              <a:hueOff val="-8079521"/>
              <a:satOff val="35792"/>
              <a:lumOff val="-1316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8C5E1C-4EC3-D44B-A6BA-BC66BD48BDD9}">
      <dsp:nvSpPr>
        <dsp:cNvPr id="0" name=""/>
        <dsp:cNvSpPr/>
      </dsp:nvSpPr>
      <dsp:spPr>
        <a:xfrm>
          <a:off x="6832913" y="3624041"/>
          <a:ext cx="833492" cy="138915"/>
        </a:xfrm>
        <a:prstGeom prst="parallelogram">
          <a:avLst>
            <a:gd name="adj" fmla="val 140840"/>
          </a:avLst>
        </a:prstGeom>
        <a:solidFill>
          <a:schemeClr val="accent2">
            <a:hueOff val="-8332007"/>
            <a:satOff val="36911"/>
            <a:lumOff val="-13573"/>
            <a:alphaOff val="0"/>
          </a:schemeClr>
        </a:solidFill>
        <a:ln w="12700" cap="flat" cmpd="sng" algn="ctr">
          <a:solidFill>
            <a:schemeClr val="accent2">
              <a:hueOff val="-8332007"/>
              <a:satOff val="36911"/>
              <a:lumOff val="-135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A6CB3F-00FB-9449-AF57-EA9A3477A614}">
      <dsp:nvSpPr>
        <dsp:cNvPr id="0" name=""/>
        <dsp:cNvSpPr/>
      </dsp:nvSpPr>
      <dsp:spPr>
        <a:xfrm>
          <a:off x="7715025" y="3624041"/>
          <a:ext cx="833492" cy="138915"/>
        </a:xfrm>
        <a:prstGeom prst="parallelogram">
          <a:avLst>
            <a:gd name="adj" fmla="val 140840"/>
          </a:avLst>
        </a:prstGeom>
        <a:solidFill>
          <a:schemeClr val="accent2">
            <a:hueOff val="-8584492"/>
            <a:satOff val="38029"/>
            <a:lumOff val="-13985"/>
            <a:alphaOff val="0"/>
          </a:schemeClr>
        </a:solidFill>
        <a:ln w="12700" cap="flat" cmpd="sng" algn="ctr">
          <a:solidFill>
            <a:schemeClr val="accent2">
              <a:hueOff val="-8584492"/>
              <a:satOff val="38029"/>
              <a:lumOff val="-1398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B31F40-86E3-0C43-ABA0-F63382A11D26}">
      <dsp:nvSpPr>
        <dsp:cNvPr id="0" name=""/>
        <dsp:cNvSpPr/>
      </dsp:nvSpPr>
      <dsp:spPr>
        <a:xfrm>
          <a:off x="2422350" y="3819633"/>
          <a:ext cx="6251191" cy="568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622300">
            <a:lnSpc>
              <a:spcPct val="90000"/>
            </a:lnSpc>
            <a:spcBef>
              <a:spcPct val="0"/>
            </a:spcBef>
            <a:spcAft>
              <a:spcPct val="35000"/>
            </a:spcAft>
            <a:buNone/>
          </a:pPr>
          <a:r>
            <a:rPr lang="en-US" sz="1400" kern="1200" dirty="0"/>
            <a:t>The employer is obliged to cover all costs related to testing </a:t>
          </a:r>
        </a:p>
      </dsp:txBody>
      <dsp:txXfrm>
        <a:off x="2422350" y="3819633"/>
        <a:ext cx="6251191" cy="568290"/>
      </dsp:txXfrm>
    </dsp:sp>
    <dsp:sp modelId="{8409D7A0-1B1D-C849-88C0-62B9EF7687B7}">
      <dsp:nvSpPr>
        <dsp:cNvPr id="0" name=""/>
        <dsp:cNvSpPr/>
      </dsp:nvSpPr>
      <dsp:spPr>
        <a:xfrm>
          <a:off x="2422350" y="4387923"/>
          <a:ext cx="833492" cy="138915"/>
        </a:xfrm>
        <a:prstGeom prst="parallelogram">
          <a:avLst>
            <a:gd name="adj" fmla="val 140840"/>
          </a:avLst>
        </a:prstGeom>
        <a:solidFill>
          <a:schemeClr val="accent2">
            <a:hueOff val="-8836978"/>
            <a:satOff val="39148"/>
            <a:lumOff val="-14396"/>
            <a:alphaOff val="0"/>
          </a:schemeClr>
        </a:solidFill>
        <a:ln w="12700" cap="flat" cmpd="sng" algn="ctr">
          <a:solidFill>
            <a:schemeClr val="accent2">
              <a:hueOff val="-8836978"/>
              <a:satOff val="39148"/>
              <a:lumOff val="-1439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CAE7F7-3342-7E4F-99F1-286746DEE2B1}">
      <dsp:nvSpPr>
        <dsp:cNvPr id="0" name=""/>
        <dsp:cNvSpPr/>
      </dsp:nvSpPr>
      <dsp:spPr>
        <a:xfrm>
          <a:off x="3304462" y="4387923"/>
          <a:ext cx="833492" cy="138915"/>
        </a:xfrm>
        <a:prstGeom prst="parallelogram">
          <a:avLst>
            <a:gd name="adj" fmla="val 140840"/>
          </a:avLst>
        </a:prstGeom>
        <a:solidFill>
          <a:schemeClr val="accent2">
            <a:hueOff val="-9089463"/>
            <a:satOff val="40266"/>
            <a:lumOff val="-14807"/>
            <a:alphaOff val="0"/>
          </a:schemeClr>
        </a:solidFill>
        <a:ln w="12700" cap="flat" cmpd="sng" algn="ctr">
          <a:solidFill>
            <a:schemeClr val="accent2">
              <a:hueOff val="-9089463"/>
              <a:satOff val="40266"/>
              <a:lumOff val="-1480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2ADB81-9917-3D40-B515-7EE935DAC813}">
      <dsp:nvSpPr>
        <dsp:cNvPr id="0" name=""/>
        <dsp:cNvSpPr/>
      </dsp:nvSpPr>
      <dsp:spPr>
        <a:xfrm>
          <a:off x="4186575" y="4387923"/>
          <a:ext cx="833492" cy="138915"/>
        </a:xfrm>
        <a:prstGeom prst="parallelogram">
          <a:avLst>
            <a:gd name="adj" fmla="val 140840"/>
          </a:avLst>
        </a:prstGeom>
        <a:solidFill>
          <a:schemeClr val="accent2">
            <a:hueOff val="-9341948"/>
            <a:satOff val="41385"/>
            <a:lumOff val="-15219"/>
            <a:alphaOff val="0"/>
          </a:schemeClr>
        </a:solidFill>
        <a:ln w="12700" cap="flat" cmpd="sng" algn="ctr">
          <a:solidFill>
            <a:schemeClr val="accent2">
              <a:hueOff val="-9341948"/>
              <a:satOff val="41385"/>
              <a:lumOff val="-1521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509812-2B7D-2C4D-A111-44D0AE693219}">
      <dsp:nvSpPr>
        <dsp:cNvPr id="0" name=""/>
        <dsp:cNvSpPr/>
      </dsp:nvSpPr>
      <dsp:spPr>
        <a:xfrm>
          <a:off x="5068687" y="4387923"/>
          <a:ext cx="833492" cy="138915"/>
        </a:xfrm>
        <a:prstGeom prst="parallelogram">
          <a:avLst>
            <a:gd name="adj" fmla="val 140840"/>
          </a:avLst>
        </a:prstGeom>
        <a:solidFill>
          <a:schemeClr val="accent2">
            <a:hueOff val="-9594433"/>
            <a:satOff val="42503"/>
            <a:lumOff val="-15630"/>
            <a:alphaOff val="0"/>
          </a:schemeClr>
        </a:solidFill>
        <a:ln w="12700" cap="flat" cmpd="sng" algn="ctr">
          <a:solidFill>
            <a:schemeClr val="accent2">
              <a:hueOff val="-9594433"/>
              <a:satOff val="42503"/>
              <a:lumOff val="-156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B5B1DA-C4CD-B948-B613-B2BDC861D835}">
      <dsp:nvSpPr>
        <dsp:cNvPr id="0" name=""/>
        <dsp:cNvSpPr/>
      </dsp:nvSpPr>
      <dsp:spPr>
        <a:xfrm>
          <a:off x="5950800" y="4387923"/>
          <a:ext cx="833492" cy="138915"/>
        </a:xfrm>
        <a:prstGeom prst="parallelogram">
          <a:avLst>
            <a:gd name="adj" fmla="val 140840"/>
          </a:avLst>
        </a:prstGeom>
        <a:solidFill>
          <a:schemeClr val="accent2">
            <a:hueOff val="-9846918"/>
            <a:satOff val="43622"/>
            <a:lumOff val="-16041"/>
            <a:alphaOff val="0"/>
          </a:schemeClr>
        </a:solidFill>
        <a:ln w="12700" cap="flat" cmpd="sng" algn="ctr">
          <a:solidFill>
            <a:schemeClr val="accent2">
              <a:hueOff val="-9846918"/>
              <a:satOff val="43622"/>
              <a:lumOff val="-1604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B4772D-DC1E-1945-9925-D1AECDFEB860}">
      <dsp:nvSpPr>
        <dsp:cNvPr id="0" name=""/>
        <dsp:cNvSpPr/>
      </dsp:nvSpPr>
      <dsp:spPr>
        <a:xfrm>
          <a:off x="6832913" y="4387923"/>
          <a:ext cx="833492" cy="138915"/>
        </a:xfrm>
        <a:prstGeom prst="parallelogram">
          <a:avLst>
            <a:gd name="adj" fmla="val 140840"/>
          </a:avLst>
        </a:prstGeom>
        <a:solidFill>
          <a:schemeClr val="accent2">
            <a:hueOff val="-10099403"/>
            <a:satOff val="44740"/>
            <a:lumOff val="-16453"/>
            <a:alphaOff val="0"/>
          </a:schemeClr>
        </a:solidFill>
        <a:ln w="12700" cap="flat" cmpd="sng" algn="ctr">
          <a:solidFill>
            <a:schemeClr val="accent2">
              <a:hueOff val="-10099403"/>
              <a:satOff val="44740"/>
              <a:lumOff val="-164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A8CC12-64DF-5949-8118-5BB935075F7D}">
      <dsp:nvSpPr>
        <dsp:cNvPr id="0" name=""/>
        <dsp:cNvSpPr/>
      </dsp:nvSpPr>
      <dsp:spPr>
        <a:xfrm>
          <a:off x="7715025" y="4387923"/>
          <a:ext cx="833492" cy="138915"/>
        </a:xfrm>
        <a:prstGeom prst="parallelogram">
          <a:avLst>
            <a:gd name="adj" fmla="val 140840"/>
          </a:avLst>
        </a:prstGeom>
        <a:solidFill>
          <a:schemeClr val="accent2">
            <a:hueOff val="-10351888"/>
            <a:satOff val="45859"/>
            <a:lumOff val="-16864"/>
            <a:alphaOff val="0"/>
          </a:schemeClr>
        </a:solidFill>
        <a:ln w="12700" cap="flat" cmpd="sng" algn="ctr">
          <a:solidFill>
            <a:schemeClr val="accent2">
              <a:hueOff val="-10351888"/>
              <a:satOff val="45859"/>
              <a:lumOff val="-1686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B3F3F6-B01A-7749-B65F-1D8F881B2FAA}">
      <dsp:nvSpPr>
        <dsp:cNvPr id="0" name=""/>
        <dsp:cNvSpPr/>
      </dsp:nvSpPr>
      <dsp:spPr>
        <a:xfrm>
          <a:off x="3397" y="478679"/>
          <a:ext cx="1485448" cy="214461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Thermal screening</a:t>
          </a:r>
        </a:p>
      </dsp:txBody>
      <dsp:txXfrm>
        <a:off x="46904" y="522186"/>
        <a:ext cx="1398434" cy="2057601"/>
      </dsp:txXfrm>
    </dsp:sp>
    <dsp:sp modelId="{686073FD-3631-6B47-8793-5E06F5F30F3F}">
      <dsp:nvSpPr>
        <dsp:cNvPr id="0" name=""/>
        <dsp:cNvSpPr/>
      </dsp:nvSpPr>
      <dsp:spPr>
        <a:xfrm>
          <a:off x="1637390" y="1366791"/>
          <a:ext cx="314914" cy="36839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637390" y="1440469"/>
        <a:ext cx="220440" cy="221035"/>
      </dsp:txXfrm>
    </dsp:sp>
    <dsp:sp modelId="{8E70468B-3F9D-C448-AFC7-BF31190DA400}">
      <dsp:nvSpPr>
        <dsp:cNvPr id="0" name=""/>
        <dsp:cNvSpPr/>
      </dsp:nvSpPr>
      <dsp:spPr>
        <a:xfrm>
          <a:off x="2083024" y="478679"/>
          <a:ext cx="1485448" cy="2144615"/>
        </a:xfrm>
        <a:prstGeom prst="roundRect">
          <a:avLst>
            <a:gd name="adj" fmla="val 10000"/>
          </a:avLst>
        </a:prstGeom>
        <a:solidFill>
          <a:schemeClr val="accent2">
            <a:hueOff val="-3450629"/>
            <a:satOff val="15286"/>
            <a:lumOff val="-562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If results are negative the driver must be retested every 72 hours (unless they exit country within first 72 hours)</a:t>
          </a:r>
        </a:p>
      </dsp:txBody>
      <dsp:txXfrm>
        <a:off x="2126531" y="522186"/>
        <a:ext cx="1398434" cy="2057601"/>
      </dsp:txXfrm>
    </dsp:sp>
    <dsp:sp modelId="{59592D01-4D23-C343-9E92-40675AF7D830}">
      <dsp:nvSpPr>
        <dsp:cNvPr id="0" name=""/>
        <dsp:cNvSpPr/>
      </dsp:nvSpPr>
      <dsp:spPr>
        <a:xfrm>
          <a:off x="3717017" y="1366791"/>
          <a:ext cx="314914" cy="368391"/>
        </a:xfrm>
        <a:prstGeom prst="rightArrow">
          <a:avLst>
            <a:gd name="adj1" fmla="val 60000"/>
            <a:gd name="adj2" fmla="val 50000"/>
          </a:avLst>
        </a:prstGeom>
        <a:solidFill>
          <a:schemeClr val="accent2">
            <a:hueOff val="-5175944"/>
            <a:satOff val="22930"/>
            <a:lumOff val="-843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717017" y="1440469"/>
        <a:ext cx="220440" cy="221035"/>
      </dsp:txXfrm>
    </dsp:sp>
    <dsp:sp modelId="{169DEC11-BFF7-B44D-A21B-4E1F1A0738D4}">
      <dsp:nvSpPr>
        <dsp:cNvPr id="0" name=""/>
        <dsp:cNvSpPr/>
      </dsp:nvSpPr>
      <dsp:spPr>
        <a:xfrm>
          <a:off x="4162652" y="478679"/>
          <a:ext cx="1485448" cy="2144615"/>
        </a:xfrm>
        <a:prstGeom prst="roundRect">
          <a:avLst>
            <a:gd name="adj" fmla="val 10000"/>
          </a:avLst>
        </a:prstGeom>
        <a:solidFill>
          <a:schemeClr val="accent2">
            <a:hueOff val="-6901259"/>
            <a:satOff val="30573"/>
            <a:lumOff val="-1124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Transit</a:t>
          </a:r>
          <a:r>
            <a:rPr lang="en-US" sz="1600" kern="1200" baseline="0" dirty="0"/>
            <a:t> drivers, who pass through Georgia and stay in country for 48 hours must provide test results </a:t>
          </a:r>
          <a:endParaRPr lang="en-US" sz="1600" kern="1200" dirty="0"/>
        </a:p>
      </dsp:txBody>
      <dsp:txXfrm>
        <a:off x="4206159" y="522186"/>
        <a:ext cx="1398434" cy="2057601"/>
      </dsp:txXfrm>
    </dsp:sp>
    <dsp:sp modelId="{1943FBA0-D105-D646-AF34-CD5A9E0C8721}">
      <dsp:nvSpPr>
        <dsp:cNvPr id="0" name=""/>
        <dsp:cNvSpPr/>
      </dsp:nvSpPr>
      <dsp:spPr>
        <a:xfrm>
          <a:off x="5796645" y="1366791"/>
          <a:ext cx="314914" cy="368391"/>
        </a:xfrm>
        <a:prstGeom prst="rightArrow">
          <a:avLst>
            <a:gd name="adj1" fmla="val 60000"/>
            <a:gd name="adj2" fmla="val 50000"/>
          </a:avLst>
        </a:prstGeom>
        <a:solidFill>
          <a:schemeClr val="accent2">
            <a:hueOff val="-10351888"/>
            <a:satOff val="45859"/>
            <a:lumOff val="-1686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5796645" y="1440469"/>
        <a:ext cx="220440" cy="221035"/>
      </dsp:txXfrm>
    </dsp:sp>
    <dsp:sp modelId="{110B93FC-3A6F-8142-BF83-B5DDB5785E6D}">
      <dsp:nvSpPr>
        <dsp:cNvPr id="0" name=""/>
        <dsp:cNvSpPr/>
      </dsp:nvSpPr>
      <dsp:spPr>
        <a:xfrm>
          <a:off x="6242279" y="478679"/>
          <a:ext cx="1485448" cy="2144615"/>
        </a:xfrm>
        <a:prstGeom prst="roundRect">
          <a:avLst>
            <a:gd name="adj" fmla="val 10000"/>
          </a:avLst>
        </a:prstGeom>
        <a:solidFill>
          <a:schemeClr val="accent2">
            <a:hueOff val="-10351888"/>
            <a:satOff val="45859"/>
            <a:lumOff val="-168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The employer or a driver is obliged to cover all costs related to testing </a:t>
          </a:r>
        </a:p>
      </dsp:txBody>
      <dsp:txXfrm>
        <a:off x="6285786" y="522186"/>
        <a:ext cx="1398434" cy="205760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4BEB44-0452-2C43-A283-37D00F525758}">
      <dsp:nvSpPr>
        <dsp:cNvPr id="0" name=""/>
        <dsp:cNvSpPr/>
      </dsp:nvSpPr>
      <dsp:spPr>
        <a:xfrm>
          <a:off x="5150996" y="1868"/>
          <a:ext cx="921394" cy="921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i="1" kern="1200" dirty="0"/>
            <a:t>Trust in Government</a:t>
          </a:r>
        </a:p>
      </dsp:txBody>
      <dsp:txXfrm>
        <a:off x="5150996" y="1868"/>
        <a:ext cx="921394" cy="921394"/>
      </dsp:txXfrm>
    </dsp:sp>
    <dsp:sp modelId="{33693756-F28E-8647-870D-51511F308DEE}">
      <dsp:nvSpPr>
        <dsp:cNvPr id="0" name=""/>
        <dsp:cNvSpPr/>
      </dsp:nvSpPr>
      <dsp:spPr>
        <a:xfrm>
          <a:off x="2269610" y="50543"/>
          <a:ext cx="4779379" cy="4779379"/>
        </a:xfrm>
        <a:prstGeom prst="circularArrow">
          <a:avLst>
            <a:gd name="adj1" fmla="val 3759"/>
            <a:gd name="adj2" fmla="val 234538"/>
            <a:gd name="adj3" fmla="val 19828258"/>
            <a:gd name="adj4" fmla="val 18604386"/>
            <a:gd name="adj5" fmla="val 4386"/>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AAEC14-75B9-4449-8B24-CDAB1CFEB213}">
      <dsp:nvSpPr>
        <dsp:cNvPr id="0" name=""/>
        <dsp:cNvSpPr/>
      </dsp:nvSpPr>
      <dsp:spPr>
        <a:xfrm>
          <a:off x="6338613" y="1491092"/>
          <a:ext cx="921394" cy="921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i="1" kern="1200" dirty="0"/>
            <a:t>Legislation </a:t>
          </a:r>
        </a:p>
      </dsp:txBody>
      <dsp:txXfrm>
        <a:off x="6338613" y="1491092"/>
        <a:ext cx="921394" cy="921394"/>
      </dsp:txXfrm>
    </dsp:sp>
    <dsp:sp modelId="{98492B4B-909B-1A4B-B0B5-A5752A2C5005}">
      <dsp:nvSpPr>
        <dsp:cNvPr id="0" name=""/>
        <dsp:cNvSpPr/>
      </dsp:nvSpPr>
      <dsp:spPr>
        <a:xfrm>
          <a:off x="2269610" y="50543"/>
          <a:ext cx="4779379" cy="4779379"/>
        </a:xfrm>
        <a:prstGeom prst="circularArrow">
          <a:avLst>
            <a:gd name="adj1" fmla="val 3759"/>
            <a:gd name="adj2" fmla="val 234538"/>
            <a:gd name="adj3" fmla="val 1231367"/>
            <a:gd name="adj4" fmla="val 21556545"/>
            <a:gd name="adj5" fmla="val 4386"/>
          </a:avLst>
        </a:prstGeom>
        <a:solidFill>
          <a:schemeClr val="accent2">
            <a:hueOff val="-1725315"/>
            <a:satOff val="7643"/>
            <a:lumOff val="-281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39FE18-DDE9-8E45-8E8B-6B7EE9BA3AE2}">
      <dsp:nvSpPr>
        <dsp:cNvPr id="0" name=""/>
        <dsp:cNvSpPr/>
      </dsp:nvSpPr>
      <dsp:spPr>
        <a:xfrm>
          <a:off x="5914757" y="3348123"/>
          <a:ext cx="921394" cy="921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i="1" kern="1200" dirty="0"/>
            <a:t>Planning </a:t>
          </a:r>
        </a:p>
      </dsp:txBody>
      <dsp:txXfrm>
        <a:off x="5914757" y="3348123"/>
        <a:ext cx="921394" cy="921394"/>
      </dsp:txXfrm>
    </dsp:sp>
    <dsp:sp modelId="{A414EF85-798E-9045-B697-2242A6997150}">
      <dsp:nvSpPr>
        <dsp:cNvPr id="0" name=""/>
        <dsp:cNvSpPr/>
      </dsp:nvSpPr>
      <dsp:spPr>
        <a:xfrm>
          <a:off x="2269610" y="50543"/>
          <a:ext cx="4779379" cy="4779379"/>
        </a:xfrm>
        <a:prstGeom prst="circularArrow">
          <a:avLst>
            <a:gd name="adj1" fmla="val 3759"/>
            <a:gd name="adj2" fmla="val 234538"/>
            <a:gd name="adj3" fmla="val 4438540"/>
            <a:gd name="adj4" fmla="val 3306817"/>
            <a:gd name="adj5" fmla="val 4386"/>
          </a:avLst>
        </a:prstGeom>
        <a:solidFill>
          <a:schemeClr val="accent2">
            <a:hueOff val="-3450629"/>
            <a:satOff val="15286"/>
            <a:lumOff val="-562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FD36FD-C275-E04E-9D65-0D3084E17BB7}">
      <dsp:nvSpPr>
        <dsp:cNvPr id="0" name=""/>
        <dsp:cNvSpPr/>
      </dsp:nvSpPr>
      <dsp:spPr>
        <a:xfrm>
          <a:off x="4198602" y="4174580"/>
          <a:ext cx="921394" cy="921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i="1" kern="1200" dirty="0"/>
            <a:t>Non-pharmaceutical response </a:t>
          </a:r>
        </a:p>
      </dsp:txBody>
      <dsp:txXfrm>
        <a:off x="4198602" y="4174580"/>
        <a:ext cx="921394" cy="921394"/>
      </dsp:txXfrm>
    </dsp:sp>
    <dsp:sp modelId="{4E3D296E-EF29-E24C-AA67-0B4F69AA9B01}">
      <dsp:nvSpPr>
        <dsp:cNvPr id="0" name=""/>
        <dsp:cNvSpPr/>
      </dsp:nvSpPr>
      <dsp:spPr>
        <a:xfrm>
          <a:off x="2269610" y="50543"/>
          <a:ext cx="4779379" cy="4779379"/>
        </a:xfrm>
        <a:prstGeom prst="circularArrow">
          <a:avLst>
            <a:gd name="adj1" fmla="val 3759"/>
            <a:gd name="adj2" fmla="val 234538"/>
            <a:gd name="adj3" fmla="val 7258644"/>
            <a:gd name="adj4" fmla="val 6126921"/>
            <a:gd name="adj5" fmla="val 4386"/>
          </a:avLst>
        </a:prstGeom>
        <a:solidFill>
          <a:schemeClr val="accent2">
            <a:hueOff val="-5175944"/>
            <a:satOff val="22930"/>
            <a:lumOff val="-843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D1481C-38DF-4B48-9813-32873927D007}">
      <dsp:nvSpPr>
        <dsp:cNvPr id="0" name=""/>
        <dsp:cNvSpPr/>
      </dsp:nvSpPr>
      <dsp:spPr>
        <a:xfrm>
          <a:off x="2482447" y="3348123"/>
          <a:ext cx="921394" cy="921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i="1" kern="1200" dirty="0"/>
            <a:t>Coordination </a:t>
          </a:r>
        </a:p>
      </dsp:txBody>
      <dsp:txXfrm>
        <a:off x="2482447" y="3348123"/>
        <a:ext cx="921394" cy="921394"/>
      </dsp:txXfrm>
    </dsp:sp>
    <dsp:sp modelId="{DC137547-10CB-6043-9007-8C56F2A1D7D9}">
      <dsp:nvSpPr>
        <dsp:cNvPr id="0" name=""/>
        <dsp:cNvSpPr/>
      </dsp:nvSpPr>
      <dsp:spPr>
        <a:xfrm>
          <a:off x="2269610" y="50543"/>
          <a:ext cx="4779379" cy="4779379"/>
        </a:xfrm>
        <a:prstGeom prst="circularArrow">
          <a:avLst>
            <a:gd name="adj1" fmla="val 3759"/>
            <a:gd name="adj2" fmla="val 234538"/>
            <a:gd name="adj3" fmla="val 10608917"/>
            <a:gd name="adj4" fmla="val 9334094"/>
            <a:gd name="adj5" fmla="val 4386"/>
          </a:avLst>
        </a:prstGeom>
        <a:solidFill>
          <a:schemeClr val="accent2">
            <a:hueOff val="-6901259"/>
            <a:satOff val="30573"/>
            <a:lumOff val="-1124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950A02-8FCC-0547-A7EF-AD1803B1826D}">
      <dsp:nvSpPr>
        <dsp:cNvPr id="0" name=""/>
        <dsp:cNvSpPr/>
      </dsp:nvSpPr>
      <dsp:spPr>
        <a:xfrm>
          <a:off x="2058591" y="1491092"/>
          <a:ext cx="921394" cy="921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i="1" kern="1200" dirty="0"/>
            <a:t>Health Management Information System </a:t>
          </a:r>
        </a:p>
      </dsp:txBody>
      <dsp:txXfrm>
        <a:off x="2058591" y="1491092"/>
        <a:ext cx="921394" cy="921394"/>
      </dsp:txXfrm>
    </dsp:sp>
    <dsp:sp modelId="{27D3BFF8-A55A-1346-99E0-3A232AC459B8}">
      <dsp:nvSpPr>
        <dsp:cNvPr id="0" name=""/>
        <dsp:cNvSpPr/>
      </dsp:nvSpPr>
      <dsp:spPr>
        <a:xfrm>
          <a:off x="2269610" y="50543"/>
          <a:ext cx="4779379" cy="4779379"/>
        </a:xfrm>
        <a:prstGeom prst="circularArrow">
          <a:avLst>
            <a:gd name="adj1" fmla="val 3759"/>
            <a:gd name="adj2" fmla="val 234538"/>
            <a:gd name="adj3" fmla="val 13561076"/>
            <a:gd name="adj4" fmla="val 12337204"/>
            <a:gd name="adj5" fmla="val 4386"/>
          </a:avLst>
        </a:prstGeom>
        <a:solidFill>
          <a:schemeClr val="accent2">
            <a:hueOff val="-8626573"/>
            <a:satOff val="38216"/>
            <a:lumOff val="-1405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9111F0-C3A8-024E-815D-63DE08AE22C9}">
      <dsp:nvSpPr>
        <dsp:cNvPr id="0" name=""/>
        <dsp:cNvSpPr/>
      </dsp:nvSpPr>
      <dsp:spPr>
        <a:xfrm>
          <a:off x="3246208" y="1868"/>
          <a:ext cx="921394" cy="921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i="1" kern="1200" dirty="0"/>
            <a:t>Communication </a:t>
          </a:r>
        </a:p>
      </dsp:txBody>
      <dsp:txXfrm>
        <a:off x="3246208" y="1868"/>
        <a:ext cx="921394" cy="921394"/>
      </dsp:txXfrm>
    </dsp:sp>
    <dsp:sp modelId="{4E9B9DE7-3D10-914C-8153-6FEE4AE2F2EF}">
      <dsp:nvSpPr>
        <dsp:cNvPr id="0" name=""/>
        <dsp:cNvSpPr/>
      </dsp:nvSpPr>
      <dsp:spPr>
        <a:xfrm>
          <a:off x="2269610" y="50543"/>
          <a:ext cx="4779379" cy="4779379"/>
        </a:xfrm>
        <a:prstGeom prst="circularArrow">
          <a:avLst>
            <a:gd name="adj1" fmla="val 3759"/>
            <a:gd name="adj2" fmla="val 234538"/>
            <a:gd name="adj3" fmla="val 16742118"/>
            <a:gd name="adj4" fmla="val 15423344"/>
            <a:gd name="adj5" fmla="val 4386"/>
          </a:avLst>
        </a:prstGeom>
        <a:solidFill>
          <a:schemeClr val="accent2">
            <a:hueOff val="-10351888"/>
            <a:satOff val="45859"/>
            <a:lumOff val="-168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7A4FC3-1E7B-144B-AD23-DF9CFD173850}" type="datetimeFigureOut">
              <a:rPr lang="en-US" smtClean="0"/>
              <a:t>7/30/20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B02DC-99AE-E346-8649-F7967E5F384F}" type="slidenum">
              <a:rPr lang="en-US" smtClean="0"/>
              <a:t>‹#›</a:t>
            </a:fld>
            <a:endParaRPr lang="en-US"/>
          </a:p>
        </p:txBody>
      </p:sp>
    </p:spTree>
    <p:extLst>
      <p:ext uri="{BB962C8B-B14F-4D97-AF65-F5344CB8AC3E}">
        <p14:creationId xmlns:p14="http://schemas.microsoft.com/office/powerpoint/2010/main" val="3964236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ur-lex.europa.eu/legal-content/EN/TXT/?uri=CELEX:52020PC0405"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CB02DC-99AE-E346-8649-F7967E5F384F}" type="slidenum">
              <a:rPr lang="en-US" smtClean="0"/>
              <a:t>5</a:t>
            </a:fld>
            <a:endParaRPr lang="en-US"/>
          </a:p>
        </p:txBody>
      </p:sp>
    </p:spTree>
    <p:extLst>
      <p:ext uri="{BB962C8B-B14F-4D97-AF65-F5344CB8AC3E}">
        <p14:creationId xmlns:p14="http://schemas.microsoft.com/office/powerpoint/2010/main" val="1525041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Saxelmwifoshi</a:t>
            </a:r>
            <a:r>
              <a:rPr lang="en-US" dirty="0"/>
              <a:t> </a:t>
            </a:r>
            <a:r>
              <a:rPr lang="en-US" dirty="0" err="1"/>
              <a:t>investicia</a:t>
            </a:r>
            <a:r>
              <a:rPr lang="en-US" dirty="0"/>
              <a:t> ----- </a:t>
            </a:r>
          </a:p>
          <a:p>
            <a:endParaRPr lang="en-US" dirty="0"/>
          </a:p>
          <a:p>
            <a:r>
              <a:rPr lang="en-US" dirty="0"/>
              <a:t>Developing surge capacity </a:t>
            </a:r>
          </a:p>
          <a:p>
            <a:endParaRPr lang="en-US" dirty="0"/>
          </a:p>
          <a:p>
            <a:r>
              <a:rPr lang="en-US" dirty="0"/>
              <a:t>Mandatory groups and testing practices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7CB02DC-99AE-E346-8649-F7967E5F384F}" type="slidenum">
              <a:rPr lang="en-US" smtClean="0"/>
              <a:t>6</a:t>
            </a:fld>
            <a:endParaRPr lang="en-US"/>
          </a:p>
        </p:txBody>
      </p:sp>
    </p:spTree>
    <p:extLst>
      <p:ext uri="{BB962C8B-B14F-4D97-AF65-F5344CB8AC3E}">
        <p14:creationId xmlns:p14="http://schemas.microsoft.com/office/powerpoint/2010/main" val="809142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EU Health Programme has recently been published. The Programme will cover the period 2021-2027. It also takes into account the lessons learnt and gaps revealed by the novel coronavirus crisis to date, and will put in place structural changes to better prepare the EU for health challenges </a:t>
            </a:r>
            <a:r>
              <a:rPr lang="hu-HU" u="sng" dirty="0">
                <a:hlinkClick r:id="rId3"/>
              </a:rPr>
              <a:t>https://eur-lex.europa.eu/legal-content/EN/TXT/?uri=CELEX:52020PC0405</a:t>
            </a:r>
            <a:endParaRPr lang="en-TR" dirty="0"/>
          </a:p>
          <a:p>
            <a:endParaRPr lang="en-US" dirty="0"/>
          </a:p>
        </p:txBody>
      </p:sp>
      <p:sp>
        <p:nvSpPr>
          <p:cNvPr id="4" name="Slide Number Placeholder 3"/>
          <p:cNvSpPr>
            <a:spLocks noGrp="1"/>
          </p:cNvSpPr>
          <p:nvPr>
            <p:ph type="sldNum" sz="quarter" idx="5"/>
          </p:nvPr>
        </p:nvSpPr>
        <p:spPr/>
        <p:txBody>
          <a:bodyPr/>
          <a:lstStyle/>
          <a:p>
            <a:fld id="{37CB02DC-99AE-E346-8649-F7967E5F384F}" type="slidenum">
              <a:rPr lang="en-US" smtClean="0"/>
              <a:t>7</a:t>
            </a:fld>
            <a:endParaRPr lang="en-US"/>
          </a:p>
        </p:txBody>
      </p:sp>
    </p:spTree>
    <p:extLst>
      <p:ext uri="{BB962C8B-B14F-4D97-AF65-F5344CB8AC3E}">
        <p14:creationId xmlns:p14="http://schemas.microsoft.com/office/powerpoint/2010/main" val="585872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r>
              <a:rPr lang="en-GB" sz="1200" kern="1200" dirty="0">
                <a:solidFill>
                  <a:schemeClr val="tx1"/>
                </a:solidFill>
                <a:effectLst/>
                <a:latin typeface="+mn-lt"/>
                <a:ea typeface="+mn-ea"/>
                <a:cs typeface="+mn-cs"/>
              </a:rPr>
              <a:t>Identify and characterise the nature of the virus and the clinical severity of the disease (COVID-19) – Much is still unknown about the novel coronavirus, however scientific information and knowledge are developing continuously. </a:t>
            </a:r>
            <a:endParaRPr lang="en-TR" sz="1200" kern="1200" dirty="0">
              <a:solidFill>
                <a:schemeClr val="tx1"/>
              </a:solidFill>
              <a:effectLst/>
              <a:latin typeface="+mn-lt"/>
              <a:ea typeface="+mn-ea"/>
              <a:cs typeface="+mn-cs"/>
            </a:endParaRPr>
          </a:p>
          <a:p>
            <a:pPr marL="228600" lvl="0" indent="-228600">
              <a:buFont typeface="+mj-lt"/>
              <a:buAutoNum type="arabicPeriod"/>
            </a:pPr>
            <a:r>
              <a:rPr lang="en-GB" sz="1200" kern="1200" dirty="0">
                <a:solidFill>
                  <a:schemeClr val="tx1"/>
                </a:solidFill>
                <a:effectLst/>
                <a:latin typeface="+mn-lt"/>
                <a:ea typeface="+mn-ea"/>
                <a:cs typeface="+mn-cs"/>
              </a:rPr>
              <a:t>Minimise transmissibility, morbidity, and mortality – The appropriate, proportional, and effective response of the health care system requires the government, health sector industry, other sectors of the national economy and the public/communities to work together. </a:t>
            </a:r>
            <a:endParaRPr lang="en-TR" sz="1200" kern="1200" dirty="0">
              <a:solidFill>
                <a:schemeClr val="tx1"/>
              </a:solidFill>
              <a:effectLst/>
              <a:latin typeface="+mn-lt"/>
              <a:ea typeface="+mn-ea"/>
              <a:cs typeface="+mn-cs"/>
            </a:endParaRPr>
          </a:p>
          <a:p>
            <a:pPr marL="228600" lvl="0" indent="-228600">
              <a:buFont typeface="+mj-lt"/>
              <a:buAutoNum type="arabicPeriod"/>
            </a:pPr>
            <a:r>
              <a:rPr lang="en-GB" sz="1200" kern="1200" dirty="0">
                <a:solidFill>
                  <a:schemeClr val="tx1"/>
                </a:solidFill>
                <a:effectLst/>
                <a:latin typeface="+mn-lt"/>
                <a:ea typeface="+mn-ea"/>
                <a:cs typeface="+mn-cs"/>
              </a:rPr>
              <a:t>Inform, engage, and empower stakeholders and the public – Communication is crucial and of priority to ensure stakeholders are able to cooperate and the public is provided with timely information and advice. Health specialists need to be provided with accurate and comprehensive medical information to manage patients; implement novel coronavirus control measures and minimise their own risk of exposure.</a:t>
            </a:r>
            <a:endParaRPr lang="en-TR"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7CB02DC-99AE-E346-8649-F7967E5F384F}" type="slidenum">
              <a:rPr lang="en-US" smtClean="0"/>
              <a:t>25</a:t>
            </a:fld>
            <a:endParaRPr lang="en-US"/>
          </a:p>
        </p:txBody>
      </p:sp>
    </p:spTree>
    <p:extLst>
      <p:ext uri="{BB962C8B-B14F-4D97-AF65-F5344CB8AC3E}">
        <p14:creationId xmlns:p14="http://schemas.microsoft.com/office/powerpoint/2010/main" val="65855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CB02DC-99AE-E346-8649-F7967E5F384F}" type="slidenum">
              <a:rPr lang="en-US" smtClean="0"/>
              <a:t>42</a:t>
            </a:fld>
            <a:endParaRPr lang="en-US"/>
          </a:p>
        </p:txBody>
      </p:sp>
    </p:spTree>
    <p:extLst>
      <p:ext uri="{BB962C8B-B14F-4D97-AF65-F5344CB8AC3E}">
        <p14:creationId xmlns:p14="http://schemas.microsoft.com/office/powerpoint/2010/main" val="2927760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Pages 84-86</a:t>
            </a:r>
          </a:p>
          <a:p>
            <a:endParaRPr lang="en-US" dirty="0"/>
          </a:p>
        </p:txBody>
      </p:sp>
      <p:sp>
        <p:nvSpPr>
          <p:cNvPr id="4" name="Slide Number Placeholder 3"/>
          <p:cNvSpPr>
            <a:spLocks noGrp="1"/>
          </p:cNvSpPr>
          <p:nvPr>
            <p:ph type="sldNum" sz="quarter" idx="5"/>
          </p:nvPr>
        </p:nvSpPr>
        <p:spPr/>
        <p:txBody>
          <a:bodyPr/>
          <a:lstStyle/>
          <a:p>
            <a:fld id="{37CB02DC-99AE-E346-8649-F7967E5F384F}" type="slidenum">
              <a:rPr lang="en-US" smtClean="0"/>
              <a:t>46</a:t>
            </a:fld>
            <a:endParaRPr lang="en-US"/>
          </a:p>
        </p:txBody>
      </p:sp>
    </p:spTree>
    <p:extLst>
      <p:ext uri="{BB962C8B-B14F-4D97-AF65-F5344CB8AC3E}">
        <p14:creationId xmlns:p14="http://schemas.microsoft.com/office/powerpoint/2010/main" val="3716815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CB02DC-99AE-E346-8649-F7967E5F384F}" type="slidenum">
              <a:rPr lang="en-US" smtClean="0"/>
              <a:t>48</a:t>
            </a:fld>
            <a:endParaRPr lang="en-US"/>
          </a:p>
        </p:txBody>
      </p:sp>
    </p:spTree>
    <p:extLst>
      <p:ext uri="{BB962C8B-B14F-4D97-AF65-F5344CB8AC3E}">
        <p14:creationId xmlns:p14="http://schemas.microsoft.com/office/powerpoint/2010/main" val="2037979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CB02DC-99AE-E346-8649-F7967E5F384F}" type="slidenum">
              <a:rPr lang="en-US" smtClean="0"/>
              <a:t>49</a:t>
            </a:fld>
            <a:endParaRPr lang="en-US"/>
          </a:p>
        </p:txBody>
      </p:sp>
    </p:spTree>
    <p:extLst>
      <p:ext uri="{BB962C8B-B14F-4D97-AF65-F5344CB8AC3E}">
        <p14:creationId xmlns:p14="http://schemas.microsoft.com/office/powerpoint/2010/main" val="3970479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CB02DC-99AE-E346-8649-F7967E5F384F}" type="slidenum">
              <a:rPr lang="en-US" smtClean="0"/>
              <a:t>50</a:t>
            </a:fld>
            <a:endParaRPr lang="en-US"/>
          </a:p>
        </p:txBody>
      </p:sp>
    </p:spTree>
    <p:extLst>
      <p:ext uri="{BB962C8B-B14F-4D97-AF65-F5344CB8AC3E}">
        <p14:creationId xmlns:p14="http://schemas.microsoft.com/office/powerpoint/2010/main" val="1369021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8096DDCA-D13F-9F41-9E4C-7BD202A06C72}" type="datetimeFigureOut">
              <a:rPr lang="en-US" smtClean="0"/>
              <a:t>7/30/20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9A0B7D-3D25-8F4F-AAEE-3CD1A9358F68}" type="slidenum">
              <a:rPr lang="en-US" smtClean="0"/>
              <a:t>‹#›</a:t>
            </a:fld>
            <a:endParaRPr lang="en-US"/>
          </a:p>
        </p:txBody>
      </p:sp>
    </p:spTree>
    <p:extLst>
      <p:ext uri="{BB962C8B-B14F-4D97-AF65-F5344CB8AC3E}">
        <p14:creationId xmlns:p14="http://schemas.microsoft.com/office/powerpoint/2010/main" val="12294959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96DDCA-D13F-9F41-9E4C-7BD202A06C72}" type="datetimeFigureOut">
              <a:rPr lang="en-US" smtClean="0"/>
              <a:t>7/30/20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9A0B7D-3D25-8F4F-AAEE-3CD1A9358F68}" type="slidenum">
              <a:rPr lang="en-US" smtClean="0"/>
              <a:t>‹#›</a:t>
            </a:fld>
            <a:endParaRPr lang="en-US"/>
          </a:p>
        </p:txBody>
      </p:sp>
    </p:spTree>
    <p:extLst>
      <p:ext uri="{BB962C8B-B14F-4D97-AF65-F5344CB8AC3E}">
        <p14:creationId xmlns:p14="http://schemas.microsoft.com/office/powerpoint/2010/main" val="1209112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96DDCA-D13F-9F41-9E4C-7BD202A06C72}" type="datetimeFigureOut">
              <a:rPr lang="en-US" smtClean="0"/>
              <a:t>7/30/20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9A0B7D-3D25-8F4F-AAEE-3CD1A9358F68}" type="slidenum">
              <a:rPr lang="en-US" smtClean="0"/>
              <a:t>‹#›</a:t>
            </a:fld>
            <a:endParaRPr lang="en-US"/>
          </a:p>
        </p:txBody>
      </p:sp>
    </p:spTree>
    <p:extLst>
      <p:ext uri="{BB962C8B-B14F-4D97-AF65-F5344CB8AC3E}">
        <p14:creationId xmlns:p14="http://schemas.microsoft.com/office/powerpoint/2010/main" val="762951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096DDCA-D13F-9F41-9E4C-7BD202A06C72}" type="datetimeFigureOut">
              <a:rPr lang="en-US" smtClean="0"/>
              <a:t>7/30/20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9A0B7D-3D25-8F4F-AAEE-3CD1A9358F68}" type="slidenum">
              <a:rPr lang="en-US" smtClean="0"/>
              <a:t>‹#›</a:t>
            </a:fld>
            <a:endParaRPr lang="en-US"/>
          </a:p>
        </p:txBody>
      </p:sp>
    </p:spTree>
    <p:extLst>
      <p:ext uri="{BB962C8B-B14F-4D97-AF65-F5344CB8AC3E}">
        <p14:creationId xmlns:p14="http://schemas.microsoft.com/office/powerpoint/2010/main" val="2955150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8096DDCA-D13F-9F41-9E4C-7BD202A06C72}" type="datetimeFigureOut">
              <a:rPr lang="en-US" smtClean="0"/>
              <a:t>7/30/20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9A0B7D-3D25-8F4F-AAEE-3CD1A9358F68}" type="slidenum">
              <a:rPr lang="en-US" smtClean="0"/>
              <a:t>‹#›</a:t>
            </a:fld>
            <a:endParaRPr lang="en-US"/>
          </a:p>
        </p:txBody>
      </p:sp>
    </p:spTree>
    <p:extLst>
      <p:ext uri="{BB962C8B-B14F-4D97-AF65-F5344CB8AC3E}">
        <p14:creationId xmlns:p14="http://schemas.microsoft.com/office/powerpoint/2010/main" val="317632312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8096DDCA-D13F-9F41-9E4C-7BD202A06C72}" type="datetimeFigureOut">
              <a:rPr lang="en-US" smtClean="0"/>
              <a:t>7/30/20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769A0B7D-3D25-8F4F-AAEE-3CD1A9358F68}" type="slidenum">
              <a:rPr lang="en-US" smtClean="0"/>
              <a:t>‹#›</a:t>
            </a:fld>
            <a:endParaRPr lang="en-US"/>
          </a:p>
        </p:txBody>
      </p:sp>
    </p:spTree>
    <p:extLst>
      <p:ext uri="{BB962C8B-B14F-4D97-AF65-F5344CB8AC3E}">
        <p14:creationId xmlns:p14="http://schemas.microsoft.com/office/powerpoint/2010/main" val="2536760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8096DDCA-D13F-9F41-9E4C-7BD202A06C72}" type="datetimeFigureOut">
              <a:rPr lang="en-US" smtClean="0"/>
              <a:t>7/30/20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9A0B7D-3D25-8F4F-AAEE-3CD1A9358F68}"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264638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96DDCA-D13F-9F41-9E4C-7BD202A06C72}" type="datetimeFigureOut">
              <a:rPr lang="en-US" smtClean="0"/>
              <a:t>7/30/20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9A0B7D-3D25-8F4F-AAEE-3CD1A9358F68}" type="slidenum">
              <a:rPr lang="en-US" smtClean="0"/>
              <a:t>‹#›</a:t>
            </a:fld>
            <a:endParaRPr lang="en-US"/>
          </a:p>
        </p:txBody>
      </p:sp>
    </p:spTree>
    <p:extLst>
      <p:ext uri="{BB962C8B-B14F-4D97-AF65-F5344CB8AC3E}">
        <p14:creationId xmlns:p14="http://schemas.microsoft.com/office/powerpoint/2010/main" val="2902312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6DDCA-D13F-9F41-9E4C-7BD202A06C72}" type="datetimeFigureOut">
              <a:rPr lang="en-US" smtClean="0"/>
              <a:t>7/30/20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9A0B7D-3D25-8F4F-AAEE-3CD1A9358F68}" type="slidenum">
              <a:rPr lang="en-US" smtClean="0"/>
              <a:t>‹#›</a:t>
            </a:fld>
            <a:endParaRPr lang="en-US"/>
          </a:p>
        </p:txBody>
      </p:sp>
    </p:spTree>
    <p:extLst>
      <p:ext uri="{BB962C8B-B14F-4D97-AF65-F5344CB8AC3E}">
        <p14:creationId xmlns:p14="http://schemas.microsoft.com/office/powerpoint/2010/main" val="780786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8096DDCA-D13F-9F41-9E4C-7BD202A06C72}" type="datetimeFigureOut">
              <a:rPr lang="en-US" smtClean="0"/>
              <a:t>7/30/20</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769A0B7D-3D25-8F4F-AAEE-3CD1A9358F68}" type="slidenum">
              <a:rPr lang="en-US" smtClean="0"/>
              <a:t>‹#›</a:t>
            </a:fld>
            <a:endParaRPr lang="en-US"/>
          </a:p>
        </p:txBody>
      </p:sp>
    </p:spTree>
    <p:extLst>
      <p:ext uri="{BB962C8B-B14F-4D97-AF65-F5344CB8AC3E}">
        <p14:creationId xmlns:p14="http://schemas.microsoft.com/office/powerpoint/2010/main" val="2225633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8096DDCA-D13F-9F41-9E4C-7BD202A06C72}" type="datetimeFigureOut">
              <a:rPr lang="en-US" smtClean="0"/>
              <a:t>7/30/20</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769A0B7D-3D25-8F4F-AAEE-3CD1A9358F68}" type="slidenum">
              <a:rPr lang="en-US" smtClean="0"/>
              <a:t>‹#›</a:t>
            </a:fld>
            <a:endParaRPr lang="en-US"/>
          </a:p>
        </p:txBody>
      </p:sp>
    </p:spTree>
    <p:extLst>
      <p:ext uri="{BB962C8B-B14F-4D97-AF65-F5344CB8AC3E}">
        <p14:creationId xmlns:p14="http://schemas.microsoft.com/office/powerpoint/2010/main" val="1504594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8096DDCA-D13F-9F41-9E4C-7BD202A06C72}" type="datetimeFigureOut">
              <a:rPr lang="en-US" smtClean="0"/>
              <a:t>7/30/20</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769A0B7D-3D25-8F4F-AAEE-3CD1A9358F68}" type="slidenum">
              <a:rPr lang="en-US" smtClean="0"/>
              <a:t>‹#›</a:t>
            </a:fld>
            <a:endParaRPr lang="en-US"/>
          </a:p>
        </p:txBody>
      </p:sp>
    </p:spTree>
    <p:extLst>
      <p:ext uri="{BB962C8B-B14F-4D97-AF65-F5344CB8AC3E}">
        <p14:creationId xmlns:p14="http://schemas.microsoft.com/office/powerpoint/2010/main" val="21214855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duurzaamnieuws.nl/de-laatste-ontwikkelingen-rond-het-wuhan-coronavirus-en-covid-19/"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ommons.wikimedia.org/wiki/File:World_map_blank_shorelines_semiwikimapia.svg"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Flag_of_Georgia_(country)"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5.tiff"/><Relationship Id="rId3" Type="http://schemas.openxmlformats.org/officeDocument/2006/relationships/image" Target="../media/image10.tiff"/><Relationship Id="rId7" Type="http://schemas.openxmlformats.org/officeDocument/2006/relationships/image" Target="../media/image14.tiff"/><Relationship Id="rId2" Type="http://schemas.openxmlformats.org/officeDocument/2006/relationships/image" Target="../media/image9.tiff"/><Relationship Id="rId1" Type="http://schemas.openxmlformats.org/officeDocument/2006/relationships/slideLayout" Target="../slideLayouts/slideLayout2.xml"/><Relationship Id="rId6" Type="http://schemas.openxmlformats.org/officeDocument/2006/relationships/image" Target="../media/image13.tiff"/><Relationship Id="rId5" Type="http://schemas.openxmlformats.org/officeDocument/2006/relationships/image" Target="../media/image12.tiff"/><Relationship Id="rId4" Type="http://schemas.openxmlformats.org/officeDocument/2006/relationships/image" Target="../media/image11.tiff"/><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3" Type="http://schemas.openxmlformats.org/officeDocument/2006/relationships/hyperlink" Target="https://en.wikipedia.org/wiki/Flag_of_Georgia_(country)"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49.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4.png"/><Relationship Id="rId5" Type="http://schemas.openxmlformats.org/officeDocument/2006/relationships/diagramQuickStyle" Target="../diagrams/quickStyle1.xml"/><Relationship Id="rId10" Type="http://schemas.openxmlformats.org/officeDocument/2006/relationships/image" Target="../media/image3.png"/><Relationship Id="rId4" Type="http://schemas.openxmlformats.org/officeDocument/2006/relationships/diagramLayout" Target="../diagrams/layout1.xml"/><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D7B8E43-92F7-E944-AD5D-A36FBCEEA91B}"/>
              </a:ext>
            </a:extLst>
          </p:cNvPr>
          <p:cNvSpPr>
            <a:spLocks noGrp="1"/>
          </p:cNvSpPr>
          <p:nvPr>
            <p:ph type="subTitle" idx="1"/>
          </p:nvPr>
        </p:nvSpPr>
        <p:spPr>
          <a:xfrm>
            <a:off x="1262729" y="5499895"/>
            <a:ext cx="9638443" cy="484633"/>
          </a:xfrm>
        </p:spPr>
        <p:txBody>
          <a:bodyPr>
            <a:normAutofit/>
          </a:bodyPr>
          <a:lstStyle/>
          <a:p>
            <a:pPr>
              <a:lnSpc>
                <a:spcPct val="90000"/>
              </a:lnSpc>
            </a:pPr>
            <a:r>
              <a:rPr lang="en-US" sz="1600" dirty="0"/>
              <a:t>July 2020</a:t>
            </a:r>
          </a:p>
        </p:txBody>
      </p:sp>
      <p:sp>
        <p:nvSpPr>
          <p:cNvPr id="15" name="Rectangle 14">
            <a:extLst>
              <a:ext uri="{FF2B5EF4-FFF2-40B4-BE49-F238E27FC236}">
                <a16:creationId xmlns:a16="http://schemas.microsoft.com/office/drawing/2014/main" id="{84167985-D6E9-40FF-97C0-4B6D373E85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68" y="640080"/>
            <a:ext cx="10911865" cy="462686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68801362-349C-44BE-BEF6-8E926E1D3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42976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A7C300-F8F5-E440-9934-FB6B3578FA13}"/>
              </a:ext>
            </a:extLst>
          </p:cNvPr>
          <p:cNvSpPr>
            <a:spLocks noGrp="1"/>
          </p:cNvSpPr>
          <p:nvPr>
            <p:ph type="ctrTitle"/>
          </p:nvPr>
        </p:nvSpPr>
        <p:spPr>
          <a:xfrm>
            <a:off x="1262729" y="1289303"/>
            <a:ext cx="9638443" cy="3339303"/>
          </a:xfrm>
          <a:ln>
            <a:noFill/>
          </a:ln>
        </p:spPr>
        <p:txBody>
          <a:bodyPr>
            <a:normAutofit/>
          </a:bodyPr>
          <a:lstStyle/>
          <a:p>
            <a:r>
              <a:rPr lang="en-GB" sz="4300" dirty="0"/>
              <a:t>Review of resilience of the health care system in Georgia – Assessment of the response of the Government of Georgia to COVID-19</a:t>
            </a:r>
            <a:endParaRPr lang="en-US" sz="4300" dirty="0"/>
          </a:p>
        </p:txBody>
      </p:sp>
    </p:spTree>
    <p:extLst>
      <p:ext uri="{BB962C8B-B14F-4D97-AF65-F5344CB8AC3E}">
        <p14:creationId xmlns:p14="http://schemas.microsoft.com/office/powerpoint/2010/main" val="2656118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Content Placeholder 3" descr="A close up of a flower&#10;&#10;Description automatically generated">
            <a:extLst>
              <a:ext uri="{FF2B5EF4-FFF2-40B4-BE49-F238E27FC236}">
                <a16:creationId xmlns:a16="http://schemas.microsoft.com/office/drawing/2014/main" id="{2F08E553-2F57-BA49-9D44-E5DC632C5D0D}"/>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0083" r="21917" b="1"/>
          <a:stretch/>
        </p:blipFill>
        <p:spPr>
          <a:xfrm>
            <a:off x="642" y="10"/>
            <a:ext cx="6096000" cy="6857990"/>
          </a:xfrm>
          <a:prstGeom prst="rect">
            <a:avLst/>
          </a:prstGeom>
        </p:spPr>
      </p:pic>
      <p:sp>
        <p:nvSpPr>
          <p:cNvPr id="2" name="Title 1">
            <a:extLst>
              <a:ext uri="{FF2B5EF4-FFF2-40B4-BE49-F238E27FC236}">
                <a16:creationId xmlns:a16="http://schemas.microsoft.com/office/drawing/2014/main" id="{A552C998-890C-2F42-BD39-3DAD73ABD5AF}"/>
              </a:ext>
            </a:extLst>
          </p:cNvPr>
          <p:cNvSpPr>
            <a:spLocks noGrp="1"/>
          </p:cNvSpPr>
          <p:nvPr>
            <p:ph type="title"/>
          </p:nvPr>
        </p:nvSpPr>
        <p:spPr>
          <a:xfrm>
            <a:off x="804672" y="2841505"/>
            <a:ext cx="4487298" cy="1174991"/>
          </a:xfrm>
          <a:solidFill>
            <a:schemeClr val="tx1">
              <a:alpha val="60000"/>
            </a:schemeClr>
          </a:solidFill>
          <a:ln>
            <a:solidFill>
              <a:schemeClr val="bg1"/>
            </a:solidFill>
          </a:ln>
        </p:spPr>
        <p:txBody>
          <a:bodyPr>
            <a:normAutofit/>
          </a:bodyPr>
          <a:lstStyle/>
          <a:p>
            <a:r>
              <a:rPr lang="en-US" sz="2400" dirty="0">
                <a:solidFill>
                  <a:schemeClr val="bg1"/>
                </a:solidFill>
              </a:rPr>
              <a:t>about CoVID-19 (</a:t>
            </a:r>
            <a:r>
              <a:rPr lang="en-GB" sz="2400" dirty="0">
                <a:solidFill>
                  <a:schemeClr val="bg1"/>
                </a:solidFill>
              </a:rPr>
              <a:t>SARS-CoV-2) </a:t>
            </a:r>
            <a:endParaRPr lang="en-US" sz="2400" dirty="0">
              <a:solidFill>
                <a:schemeClr val="bg1"/>
              </a:solidFill>
            </a:endParaRPr>
          </a:p>
        </p:txBody>
      </p:sp>
      <p:sp>
        <p:nvSpPr>
          <p:cNvPr id="9" name="Content Placeholder 8">
            <a:extLst>
              <a:ext uri="{FF2B5EF4-FFF2-40B4-BE49-F238E27FC236}">
                <a16:creationId xmlns:a16="http://schemas.microsoft.com/office/drawing/2014/main" id="{C688A505-2A26-442B-806B-E81304CDAB43}"/>
              </a:ext>
            </a:extLst>
          </p:cNvPr>
          <p:cNvSpPr>
            <a:spLocks noGrp="1"/>
          </p:cNvSpPr>
          <p:nvPr>
            <p:ph idx="1"/>
          </p:nvPr>
        </p:nvSpPr>
        <p:spPr>
          <a:xfrm>
            <a:off x="6475752" y="539646"/>
            <a:ext cx="5291528" cy="6318354"/>
          </a:xfrm>
        </p:spPr>
        <p:txBody>
          <a:bodyPr anchor="ctr">
            <a:normAutofit lnSpcReduction="10000"/>
          </a:bodyPr>
          <a:lstStyle/>
          <a:p>
            <a:r>
              <a:rPr lang="en-GB" sz="1600" dirty="0"/>
              <a:t>In December 2019, China reported the increasing occurrence of pneumonia in the city of Wuhan, Hubei province</a:t>
            </a:r>
            <a:r>
              <a:rPr lang="en-TR" sz="1600" dirty="0"/>
              <a:t>. </a:t>
            </a:r>
          </a:p>
          <a:p>
            <a:r>
              <a:rPr lang="en-GB" sz="1600" dirty="0"/>
              <a:t>On 11 March 2020, WHO issued an announcement of the change in coronavirus disease 2019 status from epidemic to pandemic disease</a:t>
            </a:r>
            <a:r>
              <a:rPr lang="en-TR" sz="1600" dirty="0"/>
              <a:t>. </a:t>
            </a:r>
          </a:p>
          <a:p>
            <a:r>
              <a:rPr lang="en-TR" sz="1600" dirty="0"/>
              <a:t>COVID-19 can make anyone sick regardless their age, gender, race or ethnicity. </a:t>
            </a:r>
          </a:p>
          <a:p>
            <a:r>
              <a:rPr lang="en-US" sz="1600" dirty="0"/>
              <a:t>C</a:t>
            </a:r>
            <a:r>
              <a:rPr lang="en-TR" sz="1600" dirty="0"/>
              <a:t>ommon sympthoms are</a:t>
            </a:r>
          </a:p>
          <a:p>
            <a:pPr lvl="1"/>
            <a:r>
              <a:rPr lang="en-US" sz="1400" dirty="0"/>
              <a:t>F</a:t>
            </a:r>
            <a:r>
              <a:rPr lang="en-TR" sz="1400" dirty="0"/>
              <a:t>ever </a:t>
            </a:r>
          </a:p>
          <a:p>
            <a:pPr lvl="1"/>
            <a:r>
              <a:rPr lang="en-US" sz="1400" dirty="0"/>
              <a:t>Cough</a:t>
            </a:r>
          </a:p>
          <a:p>
            <a:pPr lvl="1"/>
            <a:r>
              <a:rPr lang="en-US" sz="1400" dirty="0"/>
              <a:t>Shortness of breath or difficulty breathing</a:t>
            </a:r>
          </a:p>
          <a:p>
            <a:pPr lvl="1"/>
            <a:r>
              <a:rPr lang="en-US" sz="1400" dirty="0"/>
              <a:t>Fatigue</a:t>
            </a:r>
          </a:p>
          <a:p>
            <a:pPr lvl="1"/>
            <a:r>
              <a:rPr lang="en-US" sz="1400" dirty="0"/>
              <a:t>Muscle or body aches</a:t>
            </a:r>
          </a:p>
          <a:p>
            <a:pPr lvl="1"/>
            <a:r>
              <a:rPr lang="en-US" sz="1400" dirty="0"/>
              <a:t>Headache</a:t>
            </a:r>
          </a:p>
          <a:p>
            <a:pPr lvl="1"/>
            <a:r>
              <a:rPr lang="en-US" sz="1400" dirty="0"/>
              <a:t>New loss of taste or smell</a:t>
            </a:r>
          </a:p>
          <a:p>
            <a:pPr lvl="1"/>
            <a:r>
              <a:rPr lang="en-US" sz="1400" dirty="0"/>
              <a:t>Sore throat</a:t>
            </a:r>
          </a:p>
          <a:p>
            <a:pPr lvl="1"/>
            <a:r>
              <a:rPr lang="en-US" sz="1400" dirty="0"/>
              <a:t>Congestion or runny nose</a:t>
            </a:r>
          </a:p>
          <a:p>
            <a:pPr lvl="1"/>
            <a:r>
              <a:rPr lang="en-US" sz="1400" dirty="0"/>
              <a:t>Nausea or vomiting</a:t>
            </a:r>
          </a:p>
          <a:p>
            <a:pPr lvl="1"/>
            <a:r>
              <a:rPr lang="en-US" sz="1400" dirty="0"/>
              <a:t>Diarrhea</a:t>
            </a:r>
          </a:p>
          <a:p>
            <a:pPr marL="228600" lvl="1" indent="0">
              <a:buNone/>
            </a:pPr>
            <a:endParaRPr lang="en-TR" sz="1400" dirty="0"/>
          </a:p>
          <a:p>
            <a:endParaRPr lang="en-TR" sz="1600" dirty="0"/>
          </a:p>
        </p:txBody>
      </p:sp>
      <p:sp>
        <p:nvSpPr>
          <p:cNvPr id="5" name="TextBox 4">
            <a:extLst>
              <a:ext uri="{FF2B5EF4-FFF2-40B4-BE49-F238E27FC236}">
                <a16:creationId xmlns:a16="http://schemas.microsoft.com/office/drawing/2014/main" id="{62B89C27-ADA2-A44B-9E7D-95AF5DBB189A}"/>
              </a:ext>
            </a:extLst>
          </p:cNvPr>
          <p:cNvSpPr txBox="1"/>
          <p:nvPr/>
        </p:nvSpPr>
        <p:spPr>
          <a:xfrm>
            <a:off x="3475412" y="6657945"/>
            <a:ext cx="262123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duurzaamnieuws.nl/de-laatste-ontwikkelingen-rond-het-wuhan-coronavirus-en-covid-19/">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2654604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7F460BB-FB87-45F2-BD48-0F23BCD24E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window, plane, large, monitor&#10;&#10;Description automatically generated">
            <a:extLst>
              <a:ext uri="{FF2B5EF4-FFF2-40B4-BE49-F238E27FC236}">
                <a16:creationId xmlns:a16="http://schemas.microsoft.com/office/drawing/2014/main" id="{04F69963-840D-544F-8B5B-EA914BEF14D1}"/>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r="24986" b="1"/>
          <a:stretch/>
        </p:blipFill>
        <p:spPr>
          <a:xfrm>
            <a:off x="4654296" y="10"/>
            <a:ext cx="7537704" cy="6857990"/>
          </a:xfrm>
          <a:prstGeom prst="rect">
            <a:avLst/>
          </a:prstGeom>
        </p:spPr>
      </p:pic>
      <p:sp>
        <p:nvSpPr>
          <p:cNvPr id="7" name="TextBox 6">
            <a:extLst>
              <a:ext uri="{FF2B5EF4-FFF2-40B4-BE49-F238E27FC236}">
                <a16:creationId xmlns:a16="http://schemas.microsoft.com/office/drawing/2014/main" id="{F532159A-8360-1A40-8C4F-95DA35834382}"/>
              </a:ext>
            </a:extLst>
          </p:cNvPr>
          <p:cNvSpPr txBox="1"/>
          <p:nvPr/>
        </p:nvSpPr>
        <p:spPr>
          <a:xfrm>
            <a:off x="640080" y="973600"/>
            <a:ext cx="3872925" cy="4924280"/>
          </a:xfrm>
          <a:prstGeom prst="rect">
            <a:avLst/>
          </a:prstGeom>
        </p:spPr>
        <p:txBody>
          <a:bodyPr vert="horz" lIns="91440" tIns="45720" rIns="91440" bIns="45720" rtlCol="0" anchor="ctr">
            <a:normAutofit fontScale="85000" lnSpcReduction="10000"/>
          </a:bodyPr>
          <a:lstStyle/>
          <a:p>
            <a:pPr defTabSz="914400">
              <a:spcBef>
                <a:spcPts val="1000"/>
              </a:spcBef>
              <a:buClr>
                <a:schemeClr val="accent2"/>
              </a:buClr>
            </a:pPr>
            <a:r>
              <a:rPr lang="en-US" sz="4000" b="1" dirty="0">
                <a:solidFill>
                  <a:schemeClr val="accent3"/>
                </a:solidFill>
              </a:rPr>
              <a:t>COVID-19 was reported in 188 countries globally</a:t>
            </a:r>
          </a:p>
          <a:p>
            <a:pPr defTabSz="914400">
              <a:spcBef>
                <a:spcPts val="1000"/>
              </a:spcBef>
              <a:buClr>
                <a:schemeClr val="accent2"/>
              </a:buClr>
            </a:pPr>
            <a:endParaRPr lang="en-US" sz="4000" b="1" dirty="0">
              <a:solidFill>
                <a:schemeClr val="accent3"/>
              </a:solidFill>
            </a:endParaRPr>
          </a:p>
          <a:p>
            <a:pPr defTabSz="914400">
              <a:spcBef>
                <a:spcPts val="1000"/>
              </a:spcBef>
              <a:buClr>
                <a:schemeClr val="accent2"/>
              </a:buClr>
            </a:pPr>
            <a:r>
              <a:rPr lang="en-US" sz="2800" dirty="0">
                <a:solidFill>
                  <a:srgbClr val="FFFFFF"/>
                </a:solidFill>
              </a:rPr>
              <a:t>Confirmed cases: </a:t>
            </a:r>
            <a:r>
              <a:rPr lang="en-US" sz="2800" b="1" dirty="0">
                <a:solidFill>
                  <a:srgbClr val="FFFFFF"/>
                </a:solidFill>
              </a:rPr>
              <a:t>16.7 million</a:t>
            </a:r>
          </a:p>
          <a:p>
            <a:pPr defTabSz="914400">
              <a:spcBef>
                <a:spcPts val="1000"/>
              </a:spcBef>
              <a:buClr>
                <a:schemeClr val="accent2"/>
              </a:buClr>
            </a:pPr>
            <a:endParaRPr lang="en-US" sz="2800" dirty="0">
              <a:solidFill>
                <a:srgbClr val="FFFFFF"/>
              </a:solidFill>
            </a:endParaRPr>
          </a:p>
          <a:p>
            <a:pPr defTabSz="914400">
              <a:spcBef>
                <a:spcPts val="1000"/>
              </a:spcBef>
              <a:buClr>
                <a:schemeClr val="accent2"/>
              </a:buClr>
            </a:pPr>
            <a:r>
              <a:rPr lang="en-US" sz="2800" dirty="0">
                <a:solidFill>
                  <a:srgbClr val="FFFFFF"/>
                </a:solidFill>
              </a:rPr>
              <a:t>Recovered: </a:t>
            </a:r>
            <a:r>
              <a:rPr lang="en-US" sz="2800" b="1" dirty="0">
                <a:solidFill>
                  <a:srgbClr val="FFFFFF"/>
                </a:solidFill>
              </a:rPr>
              <a:t>9.76 million</a:t>
            </a:r>
          </a:p>
          <a:p>
            <a:pPr defTabSz="914400">
              <a:spcBef>
                <a:spcPts val="1000"/>
              </a:spcBef>
              <a:buClr>
                <a:schemeClr val="accent2"/>
              </a:buClr>
            </a:pPr>
            <a:endParaRPr lang="en-US" sz="2800" dirty="0">
              <a:solidFill>
                <a:srgbClr val="FFFFFF"/>
              </a:solidFill>
            </a:endParaRPr>
          </a:p>
          <a:p>
            <a:pPr defTabSz="914400">
              <a:spcBef>
                <a:spcPts val="1000"/>
              </a:spcBef>
              <a:buClr>
                <a:schemeClr val="accent2"/>
              </a:buClr>
            </a:pPr>
            <a:r>
              <a:rPr lang="en-US" sz="2800" dirty="0">
                <a:solidFill>
                  <a:srgbClr val="FFFFFF"/>
                </a:solidFill>
              </a:rPr>
              <a:t>Deaths: </a:t>
            </a:r>
            <a:r>
              <a:rPr lang="en-US" sz="2800" b="1" dirty="0">
                <a:solidFill>
                  <a:srgbClr val="FFFFFF"/>
                </a:solidFill>
              </a:rPr>
              <a:t>661 thousand</a:t>
            </a:r>
          </a:p>
        </p:txBody>
      </p:sp>
      <p:sp>
        <p:nvSpPr>
          <p:cNvPr id="12" name="Rectangular Callout 11">
            <a:extLst>
              <a:ext uri="{FF2B5EF4-FFF2-40B4-BE49-F238E27FC236}">
                <a16:creationId xmlns:a16="http://schemas.microsoft.com/office/drawing/2014/main" id="{1B351D8D-7D22-B149-A96E-8F6A2BC060C2}"/>
              </a:ext>
            </a:extLst>
          </p:cNvPr>
          <p:cNvSpPr/>
          <p:nvPr/>
        </p:nvSpPr>
        <p:spPr>
          <a:xfrm>
            <a:off x="7167717" y="368710"/>
            <a:ext cx="3215148" cy="1430593"/>
          </a:xfrm>
          <a:prstGeom prst="wedgeRectCallout">
            <a:avLst>
              <a:gd name="adj1" fmla="val 53754"/>
              <a:gd name="adj2" fmla="val 85248"/>
            </a:avLst>
          </a:prstGeom>
        </p:spPr>
        <p:style>
          <a:lnRef idx="1">
            <a:schemeClr val="accent2"/>
          </a:lnRef>
          <a:fillRef idx="3">
            <a:schemeClr val="accent2"/>
          </a:fillRef>
          <a:effectRef idx="2">
            <a:schemeClr val="accent2"/>
          </a:effectRef>
          <a:fontRef idx="minor">
            <a:schemeClr val="lt1"/>
          </a:fontRef>
        </p:style>
        <p:txBody>
          <a:bodyPr rtlCol="0" anchor="ctr"/>
          <a:lstStyle/>
          <a:p>
            <a:pPr algn="ctr">
              <a:spcAft>
                <a:spcPts val="600"/>
              </a:spcAft>
            </a:pPr>
            <a:r>
              <a:rPr lang="en-US" sz="2000" b="1" dirty="0">
                <a:solidFill>
                  <a:schemeClr val="accent3"/>
                </a:solidFill>
              </a:rPr>
              <a:t>Georgia</a:t>
            </a:r>
          </a:p>
          <a:p>
            <a:pPr algn="ctr">
              <a:spcAft>
                <a:spcPts val="600"/>
              </a:spcAft>
            </a:pPr>
            <a:r>
              <a:rPr lang="en-US" dirty="0"/>
              <a:t>Confirmed cases: </a:t>
            </a:r>
            <a:r>
              <a:rPr lang="en-TR" b="1" cap="all" dirty="0"/>
              <a:t>1155</a:t>
            </a:r>
            <a:endParaRPr lang="en-US" b="1" dirty="0"/>
          </a:p>
          <a:p>
            <a:pPr algn="ctr">
              <a:spcAft>
                <a:spcPts val="600"/>
              </a:spcAft>
            </a:pPr>
            <a:r>
              <a:rPr lang="en-US" dirty="0"/>
              <a:t>Recovered: </a:t>
            </a:r>
            <a:r>
              <a:rPr lang="en-TR" b="1" cap="all" dirty="0"/>
              <a:t>929</a:t>
            </a:r>
          </a:p>
          <a:p>
            <a:pPr algn="ctr">
              <a:spcAft>
                <a:spcPts val="600"/>
              </a:spcAft>
            </a:pPr>
            <a:r>
              <a:rPr lang="en-US" dirty="0"/>
              <a:t>Deaths: </a:t>
            </a:r>
            <a:r>
              <a:rPr lang="en-US" b="1" dirty="0"/>
              <a:t>17</a:t>
            </a:r>
          </a:p>
        </p:txBody>
      </p:sp>
      <p:sp>
        <p:nvSpPr>
          <p:cNvPr id="6" name="TextBox 5">
            <a:extLst>
              <a:ext uri="{FF2B5EF4-FFF2-40B4-BE49-F238E27FC236}">
                <a16:creationId xmlns:a16="http://schemas.microsoft.com/office/drawing/2014/main" id="{B441EA83-A776-934A-8364-F810F44A5C9F}"/>
              </a:ext>
            </a:extLst>
          </p:cNvPr>
          <p:cNvSpPr txBox="1"/>
          <p:nvPr/>
        </p:nvSpPr>
        <p:spPr>
          <a:xfrm>
            <a:off x="9771144" y="6657945"/>
            <a:ext cx="242085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commons.wikimedia.org/wiki/File:World_map_blank_shorelines_semiwikimapia.sv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315727286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D6550-8244-AF46-B2B9-4F7CA2D02A39}"/>
              </a:ext>
            </a:extLst>
          </p:cNvPr>
          <p:cNvSpPr>
            <a:spLocks noGrp="1"/>
          </p:cNvSpPr>
          <p:nvPr>
            <p:ph type="title"/>
          </p:nvPr>
        </p:nvSpPr>
        <p:spPr/>
        <p:txBody>
          <a:bodyPr/>
          <a:lstStyle/>
          <a:p>
            <a:r>
              <a:rPr lang="en-US" dirty="0"/>
              <a:t>COVID-19 response Phases</a:t>
            </a:r>
          </a:p>
        </p:txBody>
      </p:sp>
      <p:graphicFrame>
        <p:nvGraphicFramePr>
          <p:cNvPr id="4" name="Content Placeholder 3">
            <a:extLst>
              <a:ext uri="{FF2B5EF4-FFF2-40B4-BE49-F238E27FC236}">
                <a16:creationId xmlns:a16="http://schemas.microsoft.com/office/drawing/2014/main" id="{83A55739-4263-FA4A-A0D9-B9B107010642}"/>
              </a:ext>
            </a:extLst>
          </p:cNvPr>
          <p:cNvGraphicFramePr>
            <a:graphicFrameLocks noGrp="1"/>
          </p:cNvGraphicFramePr>
          <p:nvPr>
            <p:ph idx="1"/>
            <p:extLst>
              <p:ext uri="{D42A27DB-BD31-4B8C-83A1-F6EECF244321}">
                <p14:modId xmlns:p14="http://schemas.microsoft.com/office/powerpoint/2010/main" val="701584673"/>
              </p:ext>
            </p:extLst>
          </p:nvPr>
        </p:nvGraphicFramePr>
        <p:xfrm>
          <a:off x="689548" y="2278505"/>
          <a:ext cx="10493114" cy="4377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568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22F38BC-D98D-4D85-8CF7-BA70EEDEDD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616549-BC23-0348-AF98-AD35733164CD}"/>
              </a:ext>
            </a:extLst>
          </p:cNvPr>
          <p:cNvSpPr>
            <a:spLocks noGrp="1"/>
          </p:cNvSpPr>
          <p:nvPr>
            <p:ph type="title"/>
          </p:nvPr>
        </p:nvSpPr>
        <p:spPr>
          <a:xfrm>
            <a:off x="804672" y="2386744"/>
            <a:ext cx="5925310" cy="1645920"/>
          </a:xfrm>
        </p:spPr>
        <p:txBody>
          <a:bodyPr vert="horz" lIns="274320" tIns="182880" rIns="274320" bIns="182880" rtlCol="0" anchor="ctr" anchorCtr="1">
            <a:normAutofit/>
          </a:bodyPr>
          <a:lstStyle/>
          <a:p>
            <a:r>
              <a:rPr lang="en-US" sz="3200"/>
              <a:t>What was Georgia’s approach to COVID-19?</a:t>
            </a:r>
          </a:p>
        </p:txBody>
      </p:sp>
      <p:sp>
        <p:nvSpPr>
          <p:cNvPr id="24" name="Rectangle 23">
            <a:extLst>
              <a:ext uri="{FF2B5EF4-FFF2-40B4-BE49-F238E27FC236}">
                <a16:creationId xmlns:a16="http://schemas.microsoft.com/office/drawing/2014/main" id="{B501A2F0-90BE-4D86-9A8A-4390413F7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640080"/>
            <a:ext cx="4017265"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80F5EB4E-25CD-44CC-AF95-30C925342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0771" y="802767"/>
            <a:ext cx="3685032" cy="4937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flag&#10;&#10;Description automatically generated">
            <a:extLst>
              <a:ext uri="{FF2B5EF4-FFF2-40B4-BE49-F238E27FC236}">
                <a16:creationId xmlns:a16="http://schemas.microsoft.com/office/drawing/2014/main" id="{17ED5508-7A17-F64B-A7FD-1ADA66D16E9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020811" y="2255395"/>
            <a:ext cx="3044952" cy="2032504"/>
          </a:xfrm>
          <a:prstGeom prst="rect">
            <a:avLst/>
          </a:prstGeom>
        </p:spPr>
      </p:pic>
      <p:sp>
        <p:nvSpPr>
          <p:cNvPr id="5" name="TextBox 4">
            <a:extLst>
              <a:ext uri="{FF2B5EF4-FFF2-40B4-BE49-F238E27FC236}">
                <a16:creationId xmlns:a16="http://schemas.microsoft.com/office/drawing/2014/main" id="{53E95602-321A-8845-B829-7F44BCCDAB3C}"/>
              </a:ext>
            </a:extLst>
          </p:cNvPr>
          <p:cNvSpPr txBox="1"/>
          <p:nvPr/>
        </p:nvSpPr>
        <p:spPr>
          <a:xfrm>
            <a:off x="8644908" y="4087844"/>
            <a:ext cx="2420855"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en.wikipedia.org/wiki/Flag_of_Georgia_(country)">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179162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BB1F3-3045-D347-B294-2C26ACB2720C}"/>
              </a:ext>
            </a:extLst>
          </p:cNvPr>
          <p:cNvSpPr>
            <a:spLocks noGrp="1"/>
          </p:cNvSpPr>
          <p:nvPr>
            <p:ph type="title"/>
          </p:nvPr>
        </p:nvSpPr>
        <p:spPr/>
        <p:txBody>
          <a:bodyPr/>
          <a:lstStyle/>
          <a:p>
            <a:r>
              <a:rPr lang="en-US" dirty="0"/>
              <a:t>Covid-19 response in Georgia</a:t>
            </a:r>
          </a:p>
        </p:txBody>
      </p:sp>
      <p:graphicFrame>
        <p:nvGraphicFramePr>
          <p:cNvPr id="4" name="Content Placeholder 3">
            <a:extLst>
              <a:ext uri="{FF2B5EF4-FFF2-40B4-BE49-F238E27FC236}">
                <a16:creationId xmlns:a16="http://schemas.microsoft.com/office/drawing/2014/main" id="{1E1E6912-11C5-F747-98BF-DC56109C6F86}"/>
              </a:ext>
            </a:extLst>
          </p:cNvPr>
          <p:cNvGraphicFramePr>
            <a:graphicFrameLocks noGrp="1"/>
          </p:cNvGraphicFramePr>
          <p:nvPr>
            <p:ph idx="1"/>
            <p:extLst>
              <p:ext uri="{D42A27DB-BD31-4B8C-83A1-F6EECF244321}">
                <p14:modId xmlns:p14="http://schemas.microsoft.com/office/powerpoint/2010/main" val="3410612224"/>
              </p:ext>
            </p:extLst>
          </p:nvPr>
        </p:nvGraphicFramePr>
        <p:xfrm>
          <a:off x="1319349" y="2638425"/>
          <a:ext cx="9823267" cy="3566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9914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group of people sitting at a table&#10;&#10;Description automatically generated">
            <a:extLst>
              <a:ext uri="{FF2B5EF4-FFF2-40B4-BE49-F238E27FC236}">
                <a16:creationId xmlns:a16="http://schemas.microsoft.com/office/drawing/2014/main" id="{EECBEB30-39D1-FE40-AD08-2374611B14FE}"/>
              </a:ext>
            </a:extLst>
          </p:cNvPr>
          <p:cNvPicPr>
            <a:picLocks noChangeAspect="1"/>
          </p:cNvPicPr>
          <p:nvPr/>
        </p:nvPicPr>
        <p:blipFill rotWithShape="1">
          <a:blip r:embed="rId2">
            <a:alphaModFix amt="40000"/>
          </a:blip>
          <a:srcRect t="15413"/>
          <a:stretch/>
        </p:blipFill>
        <p:spPr>
          <a:xfrm>
            <a:off x="20" y="10"/>
            <a:ext cx="12191980" cy="6857990"/>
          </a:xfrm>
          <a:prstGeom prst="rect">
            <a:avLst/>
          </a:prstGeom>
        </p:spPr>
      </p:pic>
      <p:sp>
        <p:nvSpPr>
          <p:cNvPr id="2" name="Title 1">
            <a:extLst>
              <a:ext uri="{FF2B5EF4-FFF2-40B4-BE49-F238E27FC236}">
                <a16:creationId xmlns:a16="http://schemas.microsoft.com/office/drawing/2014/main" id="{E0F7DB06-DE02-F34F-843C-3C67DBB958BA}"/>
              </a:ext>
            </a:extLst>
          </p:cNvPr>
          <p:cNvSpPr>
            <a:spLocks noGrp="1"/>
          </p:cNvSpPr>
          <p:nvPr>
            <p:ph type="title"/>
          </p:nvPr>
        </p:nvSpPr>
        <p:spPr>
          <a:xfrm>
            <a:off x="2231136" y="964692"/>
            <a:ext cx="7729728" cy="1188720"/>
          </a:xfrm>
          <a:noFill/>
          <a:ln>
            <a:solidFill>
              <a:srgbClr val="FFFFFF"/>
            </a:solidFill>
          </a:ln>
        </p:spPr>
        <p:txBody>
          <a:bodyPr>
            <a:normAutofit/>
          </a:bodyPr>
          <a:lstStyle/>
          <a:p>
            <a:r>
              <a:rPr lang="en-US" b="1" dirty="0">
                <a:solidFill>
                  <a:schemeClr val="tx1"/>
                </a:solidFill>
              </a:rPr>
              <a:t>Stage 1 </a:t>
            </a:r>
            <a:r>
              <a:rPr lang="en-US" dirty="0">
                <a:solidFill>
                  <a:schemeClr val="tx1"/>
                </a:solidFill>
              </a:rPr>
              <a:t>- </a:t>
            </a:r>
            <a:r>
              <a:rPr lang="en-GB" dirty="0">
                <a:solidFill>
                  <a:schemeClr val="tx1"/>
                </a:solidFill>
              </a:rPr>
              <a:t>Preventing the spread of the virus (1)</a:t>
            </a:r>
            <a:r>
              <a:rPr lang="en-US" dirty="0">
                <a:solidFill>
                  <a:schemeClr val="tx1"/>
                </a:solidFill>
              </a:rPr>
              <a:t> </a:t>
            </a:r>
          </a:p>
        </p:txBody>
      </p:sp>
      <p:sp>
        <p:nvSpPr>
          <p:cNvPr id="3" name="Content Placeholder 2">
            <a:extLst>
              <a:ext uri="{FF2B5EF4-FFF2-40B4-BE49-F238E27FC236}">
                <a16:creationId xmlns:a16="http://schemas.microsoft.com/office/drawing/2014/main" id="{B7F5D9D4-1224-E64F-AC8E-A089E6C03F68}"/>
              </a:ext>
            </a:extLst>
          </p:cNvPr>
          <p:cNvSpPr>
            <a:spLocks noGrp="1"/>
          </p:cNvSpPr>
          <p:nvPr>
            <p:ph idx="1"/>
          </p:nvPr>
        </p:nvSpPr>
        <p:spPr>
          <a:xfrm>
            <a:off x="2231136" y="2638044"/>
            <a:ext cx="7729728" cy="3101983"/>
          </a:xfrm>
        </p:spPr>
        <p:txBody>
          <a:bodyPr>
            <a:normAutofit/>
          </a:bodyPr>
          <a:lstStyle/>
          <a:p>
            <a:pPr>
              <a:lnSpc>
                <a:spcPct val="90000"/>
              </a:lnSpc>
            </a:pPr>
            <a:r>
              <a:rPr lang="en-GB" dirty="0"/>
              <a:t>Actions were undertaken before the first case of coronavirus infection was confirmed in the country</a:t>
            </a:r>
            <a:r>
              <a:rPr lang="en-TR" dirty="0"/>
              <a:t>; </a:t>
            </a:r>
          </a:p>
          <a:p>
            <a:pPr>
              <a:lnSpc>
                <a:spcPct val="90000"/>
              </a:lnSpc>
            </a:pPr>
            <a:r>
              <a:rPr lang="en-GB" dirty="0"/>
              <a:t>The Interagency Coordination Council (ICC) was founded on 28 January 2020; </a:t>
            </a:r>
          </a:p>
          <a:p>
            <a:pPr>
              <a:lnSpc>
                <a:spcPct val="90000"/>
              </a:lnSpc>
            </a:pPr>
            <a:r>
              <a:rPr lang="en-GB" dirty="0"/>
              <a:t>ICC’s primary directions</a:t>
            </a:r>
          </a:p>
          <a:p>
            <a:pPr lvl="1">
              <a:lnSpc>
                <a:spcPct val="90000"/>
              </a:lnSpc>
            </a:pPr>
            <a:r>
              <a:rPr lang="en-GB" u="sng" dirty="0"/>
              <a:t>Healthcare</a:t>
            </a:r>
            <a:r>
              <a:rPr lang="en-GB" dirty="0"/>
              <a:t> – Protect the health and lives of the population;</a:t>
            </a:r>
            <a:endParaRPr lang="en-TR" dirty="0"/>
          </a:p>
          <a:p>
            <a:pPr lvl="1">
              <a:lnSpc>
                <a:spcPct val="90000"/>
              </a:lnSpc>
            </a:pPr>
            <a:r>
              <a:rPr lang="en-GB" u="sng" dirty="0"/>
              <a:t>Economy</a:t>
            </a:r>
            <a:r>
              <a:rPr lang="en-GB" dirty="0"/>
              <a:t> – Management and recovery of the economy in the face of the global economic crisis;</a:t>
            </a:r>
            <a:endParaRPr lang="en-TR" dirty="0"/>
          </a:p>
          <a:p>
            <a:pPr lvl="1">
              <a:lnSpc>
                <a:spcPct val="90000"/>
              </a:lnSpc>
            </a:pPr>
            <a:r>
              <a:rPr lang="en-GB" u="sng" dirty="0"/>
              <a:t>Security</a:t>
            </a:r>
            <a:r>
              <a:rPr lang="en-GB" dirty="0"/>
              <a:t> – Protect the people in Georgia;</a:t>
            </a:r>
            <a:endParaRPr lang="en-TR" dirty="0"/>
          </a:p>
          <a:p>
            <a:pPr lvl="1">
              <a:lnSpc>
                <a:spcPct val="90000"/>
              </a:lnSpc>
            </a:pPr>
            <a:r>
              <a:rPr lang="en-GB" u="sng" dirty="0"/>
              <a:t>Supplies and logistics </a:t>
            </a:r>
            <a:r>
              <a:rPr lang="en-GB" dirty="0"/>
              <a:t>– Ensure uninterrupted supply of food to the population</a:t>
            </a:r>
            <a:r>
              <a:rPr lang="en-TR" dirty="0"/>
              <a:t> </a:t>
            </a:r>
            <a:endParaRPr lang="en-US" dirty="0"/>
          </a:p>
        </p:txBody>
      </p:sp>
    </p:spTree>
    <p:extLst>
      <p:ext uri="{BB962C8B-B14F-4D97-AF65-F5344CB8AC3E}">
        <p14:creationId xmlns:p14="http://schemas.microsoft.com/office/powerpoint/2010/main" val="2067927754"/>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FBEDC-AEC8-7640-B5DE-809BB29C22B5}"/>
              </a:ext>
            </a:extLst>
          </p:cNvPr>
          <p:cNvSpPr>
            <a:spLocks noGrp="1"/>
          </p:cNvSpPr>
          <p:nvPr>
            <p:ph type="title"/>
          </p:nvPr>
        </p:nvSpPr>
        <p:spPr/>
        <p:txBody>
          <a:bodyPr/>
          <a:lstStyle/>
          <a:p>
            <a:r>
              <a:rPr lang="en-GB" dirty="0"/>
              <a:t>The Interagency Coordination Council (ICC)</a:t>
            </a:r>
            <a:endParaRPr lang="en-US" dirty="0"/>
          </a:p>
        </p:txBody>
      </p:sp>
      <p:pic>
        <p:nvPicPr>
          <p:cNvPr id="5" name="Picture 4">
            <a:extLst>
              <a:ext uri="{FF2B5EF4-FFF2-40B4-BE49-F238E27FC236}">
                <a16:creationId xmlns:a16="http://schemas.microsoft.com/office/drawing/2014/main" id="{384F622E-7C1E-C048-A59C-8855A1E8474E}"/>
              </a:ext>
            </a:extLst>
          </p:cNvPr>
          <p:cNvPicPr>
            <a:picLocks noChangeAspect="1"/>
          </p:cNvPicPr>
          <p:nvPr/>
        </p:nvPicPr>
        <p:blipFill>
          <a:blip r:embed="rId2"/>
          <a:stretch>
            <a:fillRect/>
          </a:stretch>
        </p:blipFill>
        <p:spPr>
          <a:xfrm>
            <a:off x="659146" y="4033696"/>
            <a:ext cx="1757907" cy="949458"/>
          </a:xfrm>
          <a:prstGeom prst="rect">
            <a:avLst/>
          </a:prstGeom>
        </p:spPr>
      </p:pic>
      <p:pic>
        <p:nvPicPr>
          <p:cNvPr id="6" name="Picture 5">
            <a:extLst>
              <a:ext uri="{FF2B5EF4-FFF2-40B4-BE49-F238E27FC236}">
                <a16:creationId xmlns:a16="http://schemas.microsoft.com/office/drawing/2014/main" id="{5447EF28-6E1B-CB49-B8F0-6B0551ED0F2E}"/>
              </a:ext>
            </a:extLst>
          </p:cNvPr>
          <p:cNvPicPr>
            <a:picLocks noChangeAspect="1"/>
          </p:cNvPicPr>
          <p:nvPr/>
        </p:nvPicPr>
        <p:blipFill>
          <a:blip r:embed="rId3"/>
          <a:stretch>
            <a:fillRect/>
          </a:stretch>
        </p:blipFill>
        <p:spPr>
          <a:xfrm>
            <a:off x="9070611" y="2547764"/>
            <a:ext cx="2606727" cy="1050473"/>
          </a:xfrm>
          <a:prstGeom prst="rect">
            <a:avLst/>
          </a:prstGeom>
        </p:spPr>
      </p:pic>
      <p:pic>
        <p:nvPicPr>
          <p:cNvPr id="7" name="Picture 6">
            <a:extLst>
              <a:ext uri="{FF2B5EF4-FFF2-40B4-BE49-F238E27FC236}">
                <a16:creationId xmlns:a16="http://schemas.microsoft.com/office/drawing/2014/main" id="{B9A5F8DC-774D-2A40-A880-17FD4AF86290}"/>
              </a:ext>
            </a:extLst>
          </p:cNvPr>
          <p:cNvPicPr>
            <a:picLocks noChangeAspect="1"/>
          </p:cNvPicPr>
          <p:nvPr/>
        </p:nvPicPr>
        <p:blipFill>
          <a:blip r:embed="rId4"/>
          <a:stretch>
            <a:fillRect/>
          </a:stretch>
        </p:blipFill>
        <p:spPr>
          <a:xfrm>
            <a:off x="5088744" y="2547765"/>
            <a:ext cx="3162871" cy="1047308"/>
          </a:xfrm>
          <a:prstGeom prst="rect">
            <a:avLst/>
          </a:prstGeom>
        </p:spPr>
      </p:pic>
      <p:pic>
        <p:nvPicPr>
          <p:cNvPr id="9" name="Picture 8">
            <a:extLst>
              <a:ext uri="{FF2B5EF4-FFF2-40B4-BE49-F238E27FC236}">
                <a16:creationId xmlns:a16="http://schemas.microsoft.com/office/drawing/2014/main" id="{7AB21030-543D-634E-A573-19DC99198B33}"/>
              </a:ext>
            </a:extLst>
          </p:cNvPr>
          <p:cNvPicPr>
            <a:picLocks noChangeAspect="1"/>
          </p:cNvPicPr>
          <p:nvPr/>
        </p:nvPicPr>
        <p:blipFill>
          <a:blip r:embed="rId5"/>
          <a:stretch>
            <a:fillRect/>
          </a:stretch>
        </p:blipFill>
        <p:spPr>
          <a:xfrm>
            <a:off x="2096959" y="5395666"/>
            <a:ext cx="2660123" cy="995284"/>
          </a:xfrm>
          <a:prstGeom prst="rect">
            <a:avLst/>
          </a:prstGeom>
        </p:spPr>
      </p:pic>
      <p:pic>
        <p:nvPicPr>
          <p:cNvPr id="10" name="Picture 9">
            <a:extLst>
              <a:ext uri="{FF2B5EF4-FFF2-40B4-BE49-F238E27FC236}">
                <a16:creationId xmlns:a16="http://schemas.microsoft.com/office/drawing/2014/main" id="{B930F0EA-536C-B843-9981-4D237E1A2CEE}"/>
              </a:ext>
            </a:extLst>
          </p:cNvPr>
          <p:cNvPicPr>
            <a:picLocks noChangeAspect="1"/>
          </p:cNvPicPr>
          <p:nvPr/>
        </p:nvPicPr>
        <p:blipFill rotWithShape="1">
          <a:blip r:embed="rId6"/>
          <a:srcRect l="5974" t="3529" r="5739" b="12520"/>
          <a:stretch/>
        </p:blipFill>
        <p:spPr>
          <a:xfrm>
            <a:off x="8834468" y="4142274"/>
            <a:ext cx="2252792" cy="1124630"/>
          </a:xfrm>
          <a:prstGeom prst="rect">
            <a:avLst/>
          </a:prstGeom>
        </p:spPr>
      </p:pic>
      <p:pic>
        <p:nvPicPr>
          <p:cNvPr id="12" name="Picture 11">
            <a:extLst>
              <a:ext uri="{FF2B5EF4-FFF2-40B4-BE49-F238E27FC236}">
                <a16:creationId xmlns:a16="http://schemas.microsoft.com/office/drawing/2014/main" id="{1DE862D4-4E5F-4A46-ACBC-8696338D6A4E}"/>
              </a:ext>
            </a:extLst>
          </p:cNvPr>
          <p:cNvPicPr>
            <a:picLocks noChangeAspect="1"/>
          </p:cNvPicPr>
          <p:nvPr/>
        </p:nvPicPr>
        <p:blipFill>
          <a:blip r:embed="rId7"/>
          <a:stretch>
            <a:fillRect/>
          </a:stretch>
        </p:blipFill>
        <p:spPr>
          <a:xfrm>
            <a:off x="5386257" y="4448583"/>
            <a:ext cx="1419485" cy="1419485"/>
          </a:xfrm>
          <a:prstGeom prst="rect">
            <a:avLst/>
          </a:prstGeom>
        </p:spPr>
      </p:pic>
      <p:pic>
        <p:nvPicPr>
          <p:cNvPr id="13" name="Picture 12">
            <a:extLst>
              <a:ext uri="{FF2B5EF4-FFF2-40B4-BE49-F238E27FC236}">
                <a16:creationId xmlns:a16="http://schemas.microsoft.com/office/drawing/2014/main" id="{38396E83-22E4-F54C-895B-0A7A29B7EE73}"/>
              </a:ext>
            </a:extLst>
          </p:cNvPr>
          <p:cNvPicPr>
            <a:picLocks noChangeAspect="1"/>
          </p:cNvPicPr>
          <p:nvPr/>
        </p:nvPicPr>
        <p:blipFill>
          <a:blip r:embed="rId8"/>
          <a:stretch>
            <a:fillRect/>
          </a:stretch>
        </p:blipFill>
        <p:spPr>
          <a:xfrm>
            <a:off x="7361627" y="5608107"/>
            <a:ext cx="3460045" cy="955035"/>
          </a:xfrm>
          <a:prstGeom prst="rect">
            <a:avLst/>
          </a:prstGeom>
        </p:spPr>
      </p:pic>
      <p:pic>
        <p:nvPicPr>
          <p:cNvPr id="14" name="Picture 13">
            <a:extLst>
              <a:ext uri="{FF2B5EF4-FFF2-40B4-BE49-F238E27FC236}">
                <a16:creationId xmlns:a16="http://schemas.microsoft.com/office/drawing/2014/main" id="{52AD97CE-B28F-094D-886B-343684F022EE}"/>
              </a:ext>
            </a:extLst>
          </p:cNvPr>
          <p:cNvPicPr>
            <a:picLocks noChangeAspect="1"/>
          </p:cNvPicPr>
          <p:nvPr/>
        </p:nvPicPr>
        <p:blipFill>
          <a:blip r:embed="rId9"/>
          <a:stretch>
            <a:fillRect/>
          </a:stretch>
        </p:blipFill>
        <p:spPr>
          <a:xfrm>
            <a:off x="749037" y="2590617"/>
            <a:ext cx="3520711" cy="912184"/>
          </a:xfrm>
          <a:prstGeom prst="rect">
            <a:avLst/>
          </a:prstGeom>
        </p:spPr>
      </p:pic>
    </p:spTree>
    <p:extLst>
      <p:ext uri="{BB962C8B-B14F-4D97-AF65-F5344CB8AC3E}">
        <p14:creationId xmlns:p14="http://schemas.microsoft.com/office/powerpoint/2010/main" val="3937003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3D9B6CF-87DD-47C7-B38D-7C5353D4D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22154C-902A-7E42-A9FB-B24DF42E04B2}"/>
              </a:ext>
            </a:extLst>
          </p:cNvPr>
          <p:cNvSpPr>
            <a:spLocks noGrp="1"/>
          </p:cNvSpPr>
          <p:nvPr>
            <p:ph type="title"/>
          </p:nvPr>
        </p:nvSpPr>
        <p:spPr>
          <a:xfrm>
            <a:off x="804673" y="2133600"/>
            <a:ext cx="3044952" cy="1898904"/>
          </a:xfrm>
        </p:spPr>
        <p:txBody>
          <a:bodyPr vert="horz" lIns="274320" tIns="182880" rIns="274320" bIns="182880" rtlCol="0" anchor="ctr" anchorCtr="1">
            <a:normAutofit/>
          </a:bodyPr>
          <a:lstStyle/>
          <a:p>
            <a:r>
              <a:rPr lang="en-US" sz="2200" b="1"/>
              <a:t>Stage 1 </a:t>
            </a:r>
            <a:r>
              <a:rPr lang="en-US" sz="2200"/>
              <a:t>- Preventing the spread of the virus (1I) </a:t>
            </a:r>
          </a:p>
        </p:txBody>
      </p:sp>
      <p:sp>
        <p:nvSpPr>
          <p:cNvPr id="18" name="Rectangle 17">
            <a:extLst>
              <a:ext uri="{FF2B5EF4-FFF2-40B4-BE49-F238E27FC236}">
                <a16:creationId xmlns:a16="http://schemas.microsoft.com/office/drawing/2014/main" id="{EFE2328B-DA12-4B90-BD82-3CCF13AF6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640080"/>
            <a:ext cx="6897625"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F77FF0B6-332F-4842-A5F8-EA360BD5F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0412" y="802767"/>
            <a:ext cx="6565392" cy="4937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Kép 10" descr="A képen képernyőkép látható&#10;&#10;Automatikusan generált leírás">
            <a:extLst>
              <a:ext uri="{FF2B5EF4-FFF2-40B4-BE49-F238E27FC236}">
                <a16:creationId xmlns:a16="http://schemas.microsoft.com/office/drawing/2014/main" id="{AC74B98B-8CA3-6145-BBC7-CF0B217D5DD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140452" y="1605153"/>
            <a:ext cx="5925312" cy="3332987"/>
          </a:xfrm>
          <a:prstGeom prst="rect">
            <a:avLst/>
          </a:prstGeom>
        </p:spPr>
      </p:pic>
    </p:spTree>
    <p:extLst>
      <p:ext uri="{BB962C8B-B14F-4D97-AF65-F5344CB8AC3E}">
        <p14:creationId xmlns:p14="http://schemas.microsoft.com/office/powerpoint/2010/main" val="348554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3705C-F1BB-F646-9740-24EC44E4CA8E}"/>
              </a:ext>
            </a:extLst>
          </p:cNvPr>
          <p:cNvSpPr>
            <a:spLocks noGrp="1"/>
          </p:cNvSpPr>
          <p:nvPr>
            <p:ph type="title"/>
          </p:nvPr>
        </p:nvSpPr>
        <p:spPr>
          <a:xfrm>
            <a:off x="2231136" y="639757"/>
            <a:ext cx="7729728" cy="1421172"/>
          </a:xfrm>
        </p:spPr>
        <p:txBody>
          <a:bodyPr>
            <a:normAutofit fontScale="90000"/>
          </a:bodyPr>
          <a:lstStyle/>
          <a:p>
            <a:r>
              <a:rPr lang="en-US" dirty="0"/>
              <a:t>Stage 2 - </a:t>
            </a:r>
            <a:r>
              <a:rPr lang="en-GB" dirty="0"/>
              <a:t>Management and recovery of the economy in the face of the global economic crisis</a:t>
            </a:r>
            <a:r>
              <a:rPr lang="en-TR" dirty="0"/>
              <a:t> </a:t>
            </a:r>
            <a:r>
              <a:rPr lang="en-US" dirty="0"/>
              <a:t> </a:t>
            </a:r>
          </a:p>
        </p:txBody>
      </p:sp>
      <p:sp>
        <p:nvSpPr>
          <p:cNvPr id="3" name="Content Placeholder 2">
            <a:extLst>
              <a:ext uri="{FF2B5EF4-FFF2-40B4-BE49-F238E27FC236}">
                <a16:creationId xmlns:a16="http://schemas.microsoft.com/office/drawing/2014/main" id="{C7BCD6AE-8D6B-EB4E-8F0E-888595F08D9B}"/>
              </a:ext>
            </a:extLst>
          </p:cNvPr>
          <p:cNvSpPr>
            <a:spLocks noGrp="1"/>
          </p:cNvSpPr>
          <p:nvPr>
            <p:ph idx="1"/>
          </p:nvPr>
        </p:nvSpPr>
        <p:spPr/>
        <p:txBody>
          <a:bodyPr>
            <a:normAutofit/>
          </a:bodyPr>
          <a:lstStyle/>
          <a:p>
            <a:r>
              <a:rPr lang="en-GB" sz="2000" dirty="0"/>
              <a:t>Several administrative measures in response to the spread of the novel coronavirus were implemented, such as: </a:t>
            </a:r>
          </a:p>
          <a:p>
            <a:pPr lvl="1"/>
            <a:r>
              <a:rPr lang="en-GB" sz="1800" dirty="0"/>
              <a:t>Closing schools and introducing home-school, </a:t>
            </a:r>
          </a:p>
          <a:p>
            <a:pPr lvl="1"/>
            <a:r>
              <a:rPr lang="en-GB" sz="1800" dirty="0"/>
              <a:t>Banning mass and public gatherings, </a:t>
            </a:r>
          </a:p>
          <a:p>
            <a:pPr lvl="1"/>
            <a:r>
              <a:rPr lang="en-GB" sz="1800" dirty="0"/>
              <a:t>Restricting economic activities and physical distancing, </a:t>
            </a:r>
          </a:p>
          <a:p>
            <a:pPr lvl="1"/>
            <a:r>
              <a:rPr lang="en-GB" sz="1800" dirty="0"/>
              <a:t>In addition to declaring a state of emergency throughout the country, including quarantine measures and curfew, as needed. </a:t>
            </a:r>
            <a:endParaRPr lang="en-TR" sz="1800" dirty="0"/>
          </a:p>
          <a:p>
            <a:pPr marL="228600" lvl="1" indent="0">
              <a:buNone/>
            </a:pPr>
            <a:endParaRPr lang="en-TR" sz="1800" dirty="0"/>
          </a:p>
          <a:p>
            <a:endParaRPr lang="en-US" sz="2000" dirty="0"/>
          </a:p>
        </p:txBody>
      </p:sp>
    </p:spTree>
    <p:extLst>
      <p:ext uri="{BB962C8B-B14F-4D97-AF65-F5344CB8AC3E}">
        <p14:creationId xmlns:p14="http://schemas.microsoft.com/office/powerpoint/2010/main" val="1735201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3D9B6CF-87DD-47C7-B38D-7C5353D4D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2B68C7-7094-B949-ABA3-9EA145FE9007}"/>
              </a:ext>
            </a:extLst>
          </p:cNvPr>
          <p:cNvSpPr>
            <a:spLocks noGrp="1"/>
          </p:cNvSpPr>
          <p:nvPr>
            <p:ph type="title"/>
          </p:nvPr>
        </p:nvSpPr>
        <p:spPr>
          <a:xfrm>
            <a:off x="804673" y="2133600"/>
            <a:ext cx="3044952" cy="1898904"/>
          </a:xfrm>
        </p:spPr>
        <p:txBody>
          <a:bodyPr vert="horz" lIns="274320" tIns="182880" rIns="274320" bIns="182880" rtlCol="0" anchor="ctr" anchorCtr="1">
            <a:normAutofit/>
          </a:bodyPr>
          <a:lstStyle/>
          <a:p>
            <a:r>
              <a:rPr lang="en-US" sz="2600" dirty="0"/>
              <a:t>Stage 3: Protect the people in Georgia (</a:t>
            </a:r>
            <a:r>
              <a:rPr lang="en-US" sz="2600" dirty="0" err="1"/>
              <a:t>i</a:t>
            </a:r>
            <a:r>
              <a:rPr lang="en-US" sz="2600" dirty="0"/>
              <a:t>) </a:t>
            </a:r>
          </a:p>
        </p:txBody>
      </p:sp>
      <p:sp>
        <p:nvSpPr>
          <p:cNvPr id="19" name="Rectangle 18">
            <a:extLst>
              <a:ext uri="{FF2B5EF4-FFF2-40B4-BE49-F238E27FC236}">
                <a16:creationId xmlns:a16="http://schemas.microsoft.com/office/drawing/2014/main" id="{EFE2328B-DA12-4B90-BD82-3CCF13AF6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640080"/>
            <a:ext cx="6897625"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F77FF0B6-332F-4842-A5F8-EA360BD5F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0412" y="802767"/>
            <a:ext cx="6565392" cy="4937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Kép 12" descr="A screenshot of a cell phone&#10;&#10;Description automatically generated">
            <a:extLst>
              <a:ext uri="{FF2B5EF4-FFF2-40B4-BE49-F238E27FC236}">
                <a16:creationId xmlns:a16="http://schemas.microsoft.com/office/drawing/2014/main" id="{2B647219-500D-5842-84DD-B25A4F757E5E}"/>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40452" y="1738472"/>
            <a:ext cx="5925312" cy="3066349"/>
          </a:xfrm>
          <a:prstGeom prst="rect">
            <a:avLst/>
          </a:prstGeom>
        </p:spPr>
      </p:pic>
    </p:spTree>
    <p:extLst>
      <p:ext uri="{BB962C8B-B14F-4D97-AF65-F5344CB8AC3E}">
        <p14:creationId xmlns:p14="http://schemas.microsoft.com/office/powerpoint/2010/main" val="4111776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2CCF3-9ED3-8B49-8B61-0E7CA708196F}"/>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D5A66D50-C587-014E-9A80-E87B13AB28F4}"/>
              </a:ext>
            </a:extLst>
          </p:cNvPr>
          <p:cNvSpPr>
            <a:spLocks noGrp="1"/>
          </p:cNvSpPr>
          <p:nvPr>
            <p:ph idx="1"/>
          </p:nvPr>
        </p:nvSpPr>
        <p:spPr/>
        <p:txBody>
          <a:bodyPr/>
          <a:lstStyle/>
          <a:p>
            <a:r>
              <a:rPr lang="en-US" dirty="0"/>
              <a:t>To be updated</a:t>
            </a:r>
          </a:p>
        </p:txBody>
      </p:sp>
    </p:spTree>
    <p:extLst>
      <p:ext uri="{BB962C8B-B14F-4D97-AF65-F5344CB8AC3E}">
        <p14:creationId xmlns:p14="http://schemas.microsoft.com/office/powerpoint/2010/main" val="1640802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2C7B47-DF2D-46D9-9584-5C83FCA86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48541E3-A59C-41D3-85D2-70F0E0E9B6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5248656"/>
          </a:xfrm>
          <a:prstGeom prst="rect">
            <a:avLst/>
          </a:prstGeom>
          <a:solidFill>
            <a:srgbClr val="FFFFFF"/>
          </a:solidFill>
          <a:ln w="2540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BBEF06F8-AA3F-904C-AC45-3113CEF3F860}"/>
              </a:ext>
            </a:extLst>
          </p:cNvPr>
          <p:cNvPicPr>
            <a:picLocks noGrp="1"/>
          </p:cNvPicPr>
          <p:nvPr>
            <p:ph idx="1"/>
          </p:nvPr>
        </p:nvPicPr>
        <p:blipFill>
          <a:blip r:embed="rId2"/>
          <a:stretch>
            <a:fillRect/>
          </a:stretch>
        </p:blipFill>
        <p:spPr>
          <a:xfrm>
            <a:off x="2000512" y="1124712"/>
            <a:ext cx="8190975" cy="4608576"/>
          </a:xfrm>
          <a:prstGeom prst="rect">
            <a:avLst/>
          </a:prstGeom>
        </p:spPr>
      </p:pic>
    </p:spTree>
    <p:extLst>
      <p:ext uri="{BB962C8B-B14F-4D97-AF65-F5344CB8AC3E}">
        <p14:creationId xmlns:p14="http://schemas.microsoft.com/office/powerpoint/2010/main" val="2087453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B04BB-E7C3-2D4B-B5D0-1A469CA822B1}"/>
              </a:ext>
            </a:extLst>
          </p:cNvPr>
          <p:cNvSpPr>
            <a:spLocks noGrp="1"/>
          </p:cNvSpPr>
          <p:nvPr>
            <p:ph type="title"/>
          </p:nvPr>
        </p:nvSpPr>
        <p:spPr>
          <a:xfrm>
            <a:off x="8312677" y="964692"/>
            <a:ext cx="3066937" cy="1188720"/>
          </a:xfrm>
        </p:spPr>
        <p:txBody>
          <a:bodyPr>
            <a:normAutofit/>
          </a:bodyPr>
          <a:lstStyle/>
          <a:p>
            <a:r>
              <a:rPr lang="en-US" sz="2000"/>
              <a:t>Stage 3: Protect the people in Georgia (</a:t>
            </a:r>
            <a:r>
              <a:rPr lang="en-US" sz="2000" err="1"/>
              <a:t>iI</a:t>
            </a:r>
            <a:r>
              <a:rPr lang="en-US" sz="2000"/>
              <a:t>) </a:t>
            </a:r>
          </a:p>
        </p:txBody>
      </p:sp>
      <p:sp>
        <p:nvSpPr>
          <p:cNvPr id="15" name="Rectangle 9">
            <a:extLst>
              <a:ext uri="{FF2B5EF4-FFF2-40B4-BE49-F238E27FC236}">
                <a16:creationId xmlns:a16="http://schemas.microsoft.com/office/drawing/2014/main" id="{A99FE660-E3DF-47E7-962D-66C6F6CE0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795" y="964692"/>
            <a:ext cx="6885432"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1">
            <a:extLst>
              <a:ext uri="{FF2B5EF4-FFF2-40B4-BE49-F238E27FC236}">
                <a16:creationId xmlns:a16="http://schemas.microsoft.com/office/drawing/2014/main" id="{38C29FEE-8E8F-43D5-AD23-EB4060B4D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8415" y="1128683"/>
            <a:ext cx="6558192"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social media post&#10;&#10;Description automatically generated">
            <a:extLst>
              <a:ext uri="{FF2B5EF4-FFF2-40B4-BE49-F238E27FC236}">
                <a16:creationId xmlns:a16="http://schemas.microsoft.com/office/drawing/2014/main" id="{0019F922-3FD2-7E48-848C-C5AEE4748A80}"/>
              </a:ext>
            </a:extLst>
          </p:cNvPr>
          <p:cNvPicPr>
            <a:picLocks noChangeAspect="1"/>
          </p:cNvPicPr>
          <p:nvPr/>
        </p:nvPicPr>
        <p:blipFill rotWithShape="1">
          <a:blip r:embed="rId2"/>
          <a:srcRect r="8029"/>
          <a:stretch/>
        </p:blipFill>
        <p:spPr>
          <a:xfrm>
            <a:off x="2358488" y="1293275"/>
            <a:ext cx="3798045" cy="4279392"/>
          </a:xfrm>
          <a:prstGeom prst="rect">
            <a:avLst/>
          </a:prstGeom>
        </p:spPr>
      </p:pic>
      <p:sp>
        <p:nvSpPr>
          <p:cNvPr id="3" name="Content Placeholder 2">
            <a:extLst>
              <a:ext uri="{FF2B5EF4-FFF2-40B4-BE49-F238E27FC236}">
                <a16:creationId xmlns:a16="http://schemas.microsoft.com/office/drawing/2014/main" id="{10F8809F-7DDB-3246-A8DE-B1138903BF45}"/>
              </a:ext>
            </a:extLst>
          </p:cNvPr>
          <p:cNvSpPr>
            <a:spLocks noGrp="1"/>
          </p:cNvSpPr>
          <p:nvPr>
            <p:ph idx="1"/>
          </p:nvPr>
        </p:nvSpPr>
        <p:spPr>
          <a:xfrm>
            <a:off x="8311249" y="2638044"/>
            <a:ext cx="3063765" cy="3263206"/>
          </a:xfrm>
        </p:spPr>
        <p:txBody>
          <a:bodyPr>
            <a:normAutofit/>
          </a:bodyPr>
          <a:lstStyle/>
          <a:p>
            <a:pPr marL="0" indent="0" algn="ctr">
              <a:buNone/>
            </a:pPr>
            <a:r>
              <a:rPr lang="en-GB" sz="2000" dirty="0"/>
              <a:t>Google’s Community Mobility Reports demonstrate that active communication campaigns resulted in limited mobility that was an effective measure against COVID-19</a:t>
            </a:r>
            <a:endParaRPr lang="en-US" sz="2000" dirty="0"/>
          </a:p>
        </p:txBody>
      </p:sp>
    </p:spTree>
    <p:extLst>
      <p:ext uri="{BB962C8B-B14F-4D97-AF65-F5344CB8AC3E}">
        <p14:creationId xmlns:p14="http://schemas.microsoft.com/office/powerpoint/2010/main" val="2016927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BAAFC-4A26-BC48-A6AD-83B6FCA99B70}"/>
              </a:ext>
            </a:extLst>
          </p:cNvPr>
          <p:cNvSpPr>
            <a:spLocks noGrp="1"/>
          </p:cNvSpPr>
          <p:nvPr>
            <p:ph type="title"/>
          </p:nvPr>
        </p:nvSpPr>
        <p:spPr>
          <a:xfrm>
            <a:off x="2231136" y="799802"/>
            <a:ext cx="7729728" cy="1188720"/>
          </a:xfrm>
        </p:spPr>
        <p:txBody>
          <a:bodyPr/>
          <a:lstStyle/>
          <a:p>
            <a:r>
              <a:rPr lang="en-US" dirty="0"/>
              <a:t>Stage 4 - Recovery</a:t>
            </a:r>
          </a:p>
        </p:txBody>
      </p:sp>
      <p:graphicFrame>
        <p:nvGraphicFramePr>
          <p:cNvPr id="4" name="Content Placeholder 3">
            <a:extLst>
              <a:ext uri="{FF2B5EF4-FFF2-40B4-BE49-F238E27FC236}">
                <a16:creationId xmlns:a16="http://schemas.microsoft.com/office/drawing/2014/main" id="{60B3994D-6C0E-C043-8623-30B906C04363}"/>
              </a:ext>
            </a:extLst>
          </p:cNvPr>
          <p:cNvGraphicFramePr>
            <a:graphicFrameLocks noGrp="1"/>
          </p:cNvGraphicFramePr>
          <p:nvPr>
            <p:ph idx="1"/>
            <p:extLst>
              <p:ext uri="{D42A27DB-BD31-4B8C-83A1-F6EECF244321}">
                <p14:modId xmlns:p14="http://schemas.microsoft.com/office/powerpoint/2010/main" val="1332224594"/>
              </p:ext>
            </p:extLst>
          </p:nvPr>
        </p:nvGraphicFramePr>
        <p:xfrm>
          <a:off x="814901" y="2250805"/>
          <a:ext cx="10757505" cy="4419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8942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2F38BC-D98D-4D85-8CF7-BA70EEDEDD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9CD26B-8971-7846-B379-C058A6AD8BD9}"/>
              </a:ext>
            </a:extLst>
          </p:cNvPr>
          <p:cNvSpPr>
            <a:spLocks noGrp="1"/>
          </p:cNvSpPr>
          <p:nvPr>
            <p:ph type="title"/>
          </p:nvPr>
        </p:nvSpPr>
        <p:spPr>
          <a:xfrm>
            <a:off x="804672" y="2386744"/>
            <a:ext cx="5925310" cy="1645920"/>
          </a:xfrm>
        </p:spPr>
        <p:txBody>
          <a:bodyPr vert="horz" lIns="274320" tIns="182880" rIns="274320" bIns="182880" rtlCol="0" anchor="ctr" anchorCtr="1">
            <a:normAutofit/>
          </a:bodyPr>
          <a:lstStyle/>
          <a:p>
            <a:r>
              <a:rPr lang="en-US" sz="2900"/>
              <a:t>How did Health system in Georgia responded to COVID-19? </a:t>
            </a:r>
          </a:p>
        </p:txBody>
      </p:sp>
      <p:sp>
        <p:nvSpPr>
          <p:cNvPr id="14" name="Rectangle 13">
            <a:extLst>
              <a:ext uri="{FF2B5EF4-FFF2-40B4-BE49-F238E27FC236}">
                <a16:creationId xmlns:a16="http://schemas.microsoft.com/office/drawing/2014/main" id="{B501A2F0-90BE-4D86-9A8A-4390413F7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640080"/>
            <a:ext cx="4017265"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0F5EB4E-25CD-44CC-AF95-30C925342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0771" y="802767"/>
            <a:ext cx="3685032" cy="4937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flag&#10;&#10;Description automatically generated">
            <a:extLst>
              <a:ext uri="{FF2B5EF4-FFF2-40B4-BE49-F238E27FC236}">
                <a16:creationId xmlns:a16="http://schemas.microsoft.com/office/drawing/2014/main" id="{B1E6F8EF-A8AC-4140-A247-14574298060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020811" y="2255395"/>
            <a:ext cx="3044952" cy="2032504"/>
          </a:xfrm>
          <a:prstGeom prst="rect">
            <a:avLst/>
          </a:prstGeom>
        </p:spPr>
      </p:pic>
      <p:sp>
        <p:nvSpPr>
          <p:cNvPr id="5" name="TextBox 4">
            <a:extLst>
              <a:ext uri="{FF2B5EF4-FFF2-40B4-BE49-F238E27FC236}">
                <a16:creationId xmlns:a16="http://schemas.microsoft.com/office/drawing/2014/main" id="{A47CD768-661A-D443-9DEE-BE8F874A02D3}"/>
              </a:ext>
            </a:extLst>
          </p:cNvPr>
          <p:cNvSpPr txBox="1"/>
          <p:nvPr/>
        </p:nvSpPr>
        <p:spPr>
          <a:xfrm>
            <a:off x="8644908" y="4087844"/>
            <a:ext cx="2420855"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en.wikipedia.org/wiki/Flag_of_Georgia_(country)">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991717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A3C1D-72F3-2A4E-982A-037F794E7286}"/>
              </a:ext>
            </a:extLst>
          </p:cNvPr>
          <p:cNvSpPr>
            <a:spLocks noGrp="1"/>
          </p:cNvSpPr>
          <p:nvPr>
            <p:ph type="title"/>
          </p:nvPr>
        </p:nvSpPr>
        <p:spPr>
          <a:xfrm>
            <a:off x="5381807" y="964692"/>
            <a:ext cx="5894832" cy="1188720"/>
          </a:xfrm>
        </p:spPr>
        <p:txBody>
          <a:bodyPr>
            <a:normAutofit/>
          </a:bodyPr>
          <a:lstStyle/>
          <a:p>
            <a:r>
              <a:rPr lang="en-US" dirty="0"/>
              <a:t>Health care system’s response</a:t>
            </a:r>
          </a:p>
        </p:txBody>
      </p:sp>
      <p:sp>
        <p:nvSpPr>
          <p:cNvPr id="9" name="Rectangle 8">
            <a:extLst>
              <a:ext uri="{FF2B5EF4-FFF2-40B4-BE49-F238E27FC236}">
                <a16:creationId xmlns:a16="http://schemas.microsoft.com/office/drawing/2014/main" id="{C7EC7370-FF9F-4131-8812-2123F5D9D4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315" y="964692"/>
            <a:ext cx="3986784"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3377563-4FF6-4DD0-B84A-CFBB8D7831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907" y="1128683"/>
            <a:ext cx="3657600"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ell phone&#10;&#10;Description automatically generated">
            <a:extLst>
              <a:ext uri="{FF2B5EF4-FFF2-40B4-BE49-F238E27FC236}">
                <a16:creationId xmlns:a16="http://schemas.microsoft.com/office/drawing/2014/main" id="{D47EFA30-44B6-FB47-843B-5D1000D83A5F}"/>
              </a:ext>
            </a:extLst>
          </p:cNvPr>
          <p:cNvPicPr>
            <a:picLocks noChangeAspect="1"/>
          </p:cNvPicPr>
          <p:nvPr/>
        </p:nvPicPr>
        <p:blipFill rotWithShape="1">
          <a:blip r:embed="rId2"/>
          <a:srcRect r="3346" b="39672"/>
          <a:stretch/>
        </p:blipFill>
        <p:spPr>
          <a:xfrm>
            <a:off x="1127499" y="2638307"/>
            <a:ext cx="3328416" cy="1589327"/>
          </a:xfrm>
          <a:prstGeom prst="rect">
            <a:avLst/>
          </a:prstGeom>
        </p:spPr>
      </p:pic>
      <p:sp>
        <p:nvSpPr>
          <p:cNvPr id="3" name="Content Placeholder 2">
            <a:extLst>
              <a:ext uri="{FF2B5EF4-FFF2-40B4-BE49-F238E27FC236}">
                <a16:creationId xmlns:a16="http://schemas.microsoft.com/office/drawing/2014/main" id="{08DDCC87-6D74-2446-830F-5BFC534B82A5}"/>
              </a:ext>
            </a:extLst>
          </p:cNvPr>
          <p:cNvSpPr>
            <a:spLocks noGrp="1"/>
          </p:cNvSpPr>
          <p:nvPr>
            <p:ph idx="1"/>
          </p:nvPr>
        </p:nvSpPr>
        <p:spPr>
          <a:xfrm>
            <a:off x="5380378" y="2638044"/>
            <a:ext cx="5963317" cy="3263206"/>
          </a:xfrm>
        </p:spPr>
        <p:txBody>
          <a:bodyPr>
            <a:normAutofit/>
          </a:bodyPr>
          <a:lstStyle/>
          <a:p>
            <a:pPr lvl="0">
              <a:lnSpc>
                <a:spcPct val="90000"/>
              </a:lnSpc>
            </a:pPr>
            <a:r>
              <a:rPr lang="en-GB" sz="1500" b="1" dirty="0">
                <a:solidFill>
                  <a:srgbClr val="66A404"/>
                </a:solidFill>
              </a:rPr>
              <a:t>Contain</a:t>
            </a:r>
            <a:r>
              <a:rPr lang="en-GB" sz="1500" dirty="0">
                <a:solidFill>
                  <a:srgbClr val="66A404"/>
                </a:solidFill>
              </a:rPr>
              <a:t>: </a:t>
            </a:r>
            <a:r>
              <a:rPr lang="en-GB" sz="1500" dirty="0"/>
              <a:t>detect early cases, follow up close contacts, and prevent the disease taking hold in this country for as long as is reasonably possible;</a:t>
            </a:r>
            <a:endParaRPr lang="en-TR" sz="1500" dirty="0"/>
          </a:p>
          <a:p>
            <a:pPr lvl="0">
              <a:lnSpc>
                <a:spcPct val="90000"/>
              </a:lnSpc>
            </a:pPr>
            <a:r>
              <a:rPr lang="en-GB" sz="1500" b="1" dirty="0">
                <a:solidFill>
                  <a:srgbClr val="20A5EA"/>
                </a:solidFill>
              </a:rPr>
              <a:t>Delay</a:t>
            </a:r>
            <a:r>
              <a:rPr lang="en-GB" sz="1500" dirty="0"/>
              <a:t>: slow the spread in the country, if it does take hold, lowering the peak impact and pushing it away from the start of the outbreak; </a:t>
            </a:r>
            <a:endParaRPr lang="en-TR" sz="1500" dirty="0"/>
          </a:p>
          <a:p>
            <a:pPr lvl="0">
              <a:lnSpc>
                <a:spcPct val="90000"/>
              </a:lnSpc>
            </a:pPr>
            <a:r>
              <a:rPr lang="en-GB" sz="1500" b="1" dirty="0">
                <a:solidFill>
                  <a:srgbClr val="3AB591"/>
                </a:solidFill>
              </a:rPr>
              <a:t>Research</a:t>
            </a:r>
            <a:r>
              <a:rPr lang="en-GB" sz="1500" dirty="0">
                <a:solidFill>
                  <a:srgbClr val="3AB591"/>
                </a:solidFill>
              </a:rPr>
              <a:t>: </a:t>
            </a:r>
            <a:r>
              <a:rPr lang="en-GB" sz="1500" dirty="0"/>
              <a:t>better understand the virus and the actions that will lessen its effect on the population; innovate responses including diagnostics, drugs, and vaccines; use the evidence to inform the development of the most effective models of care; </a:t>
            </a:r>
            <a:endParaRPr lang="en-TR" sz="1500" dirty="0"/>
          </a:p>
          <a:p>
            <a:pPr>
              <a:lnSpc>
                <a:spcPct val="90000"/>
              </a:lnSpc>
            </a:pPr>
            <a:r>
              <a:rPr lang="en-GB" sz="1500" b="1" dirty="0">
                <a:solidFill>
                  <a:srgbClr val="558A04"/>
                </a:solidFill>
              </a:rPr>
              <a:t>Mitigate</a:t>
            </a:r>
            <a:r>
              <a:rPr lang="en-GB" sz="1500" dirty="0">
                <a:solidFill>
                  <a:srgbClr val="558A04"/>
                </a:solidFill>
              </a:rPr>
              <a:t>: </a:t>
            </a:r>
            <a:r>
              <a:rPr lang="en-GB" sz="1500" dirty="0"/>
              <a:t>provide the best care possible for people who become ill, support hospitals to maintain essential services and ensure ongoing support for people ill in the community to minimise the overall impact of the disease on society, public services and on the economy</a:t>
            </a:r>
            <a:endParaRPr lang="en-US" sz="1500" dirty="0"/>
          </a:p>
        </p:txBody>
      </p:sp>
    </p:spTree>
    <p:extLst>
      <p:ext uri="{BB962C8B-B14F-4D97-AF65-F5344CB8AC3E}">
        <p14:creationId xmlns:p14="http://schemas.microsoft.com/office/powerpoint/2010/main" val="728103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656E0-BB88-AC4F-BAEC-0C678B6D7CF9}"/>
              </a:ext>
            </a:extLst>
          </p:cNvPr>
          <p:cNvSpPr>
            <a:spLocks noGrp="1"/>
          </p:cNvSpPr>
          <p:nvPr>
            <p:ph type="title"/>
          </p:nvPr>
        </p:nvSpPr>
        <p:spPr/>
        <p:txBody>
          <a:bodyPr/>
          <a:lstStyle/>
          <a:p>
            <a:r>
              <a:rPr lang="en-US" dirty="0"/>
              <a:t>Health System’s response - Georgia</a:t>
            </a:r>
          </a:p>
        </p:txBody>
      </p:sp>
      <p:sp>
        <p:nvSpPr>
          <p:cNvPr id="3" name="Content Placeholder 2">
            <a:extLst>
              <a:ext uri="{FF2B5EF4-FFF2-40B4-BE49-F238E27FC236}">
                <a16:creationId xmlns:a16="http://schemas.microsoft.com/office/drawing/2014/main" id="{D961557B-9FB2-3E4D-B3C6-4E94D6F85043}"/>
              </a:ext>
            </a:extLst>
          </p:cNvPr>
          <p:cNvSpPr>
            <a:spLocks noGrp="1"/>
          </p:cNvSpPr>
          <p:nvPr>
            <p:ph idx="1"/>
          </p:nvPr>
        </p:nvSpPr>
        <p:spPr/>
        <p:txBody>
          <a:bodyPr>
            <a:normAutofit/>
          </a:bodyPr>
          <a:lstStyle/>
          <a:p>
            <a:pPr marL="0" lvl="0" indent="0">
              <a:buNone/>
            </a:pPr>
            <a:r>
              <a:rPr lang="en-GB" b="1" dirty="0"/>
              <a:t>Together the </a:t>
            </a:r>
            <a:r>
              <a:rPr lang="en-GB" b="1" dirty="0" err="1"/>
              <a:t>MoIDPLHSA</a:t>
            </a:r>
            <a:r>
              <a:rPr lang="en-GB" b="1" dirty="0"/>
              <a:t> and the NCDC, took following actions: </a:t>
            </a:r>
          </a:p>
          <a:p>
            <a:pPr lvl="0"/>
            <a:endParaRPr lang="en-GB" b="1" dirty="0"/>
          </a:p>
          <a:p>
            <a:pPr lvl="2"/>
            <a:r>
              <a:rPr lang="en-GB" dirty="0"/>
              <a:t>Identify and characterise the nature of the virus and the clinical severity of the disease (COVID-19) </a:t>
            </a:r>
          </a:p>
          <a:p>
            <a:pPr marL="457200" lvl="2" indent="0">
              <a:buNone/>
            </a:pPr>
            <a:endParaRPr lang="en-GB" dirty="0"/>
          </a:p>
          <a:p>
            <a:pPr lvl="2"/>
            <a:r>
              <a:rPr lang="en-GB" dirty="0"/>
              <a:t>Minimise transmissibility, morbidity, and mortality </a:t>
            </a:r>
          </a:p>
          <a:p>
            <a:pPr marL="457200" lvl="2" indent="0">
              <a:buNone/>
            </a:pPr>
            <a:endParaRPr lang="en-GB" dirty="0"/>
          </a:p>
          <a:p>
            <a:pPr lvl="2"/>
            <a:r>
              <a:rPr lang="en-GB" dirty="0"/>
              <a:t>Inform, engage, and empower stakeholders and the public </a:t>
            </a:r>
            <a:endParaRPr lang="en-US" dirty="0"/>
          </a:p>
        </p:txBody>
      </p:sp>
    </p:spTree>
    <p:extLst>
      <p:ext uri="{BB962C8B-B14F-4D97-AF65-F5344CB8AC3E}">
        <p14:creationId xmlns:p14="http://schemas.microsoft.com/office/powerpoint/2010/main" val="3046871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57607-EF1E-D747-A2A9-F6BBA628510D}"/>
              </a:ext>
            </a:extLst>
          </p:cNvPr>
          <p:cNvSpPr>
            <a:spLocks noGrp="1"/>
          </p:cNvSpPr>
          <p:nvPr>
            <p:ph type="title"/>
          </p:nvPr>
        </p:nvSpPr>
        <p:spPr/>
        <p:txBody>
          <a:bodyPr>
            <a:normAutofit fontScale="90000"/>
          </a:bodyPr>
          <a:lstStyle/>
          <a:p>
            <a:r>
              <a:rPr lang="en-GB" b="1" dirty="0"/>
              <a:t>Proportionate public health and health care system response (</a:t>
            </a:r>
            <a:r>
              <a:rPr lang="en-GB" b="1" dirty="0" err="1"/>
              <a:t>i</a:t>
            </a:r>
            <a:r>
              <a:rPr lang="en-GB" b="1" dirty="0"/>
              <a:t>)</a:t>
            </a:r>
            <a:endParaRPr lang="en-US" dirty="0"/>
          </a:p>
        </p:txBody>
      </p:sp>
      <p:sp>
        <p:nvSpPr>
          <p:cNvPr id="3" name="Content Placeholder 2">
            <a:extLst>
              <a:ext uri="{FF2B5EF4-FFF2-40B4-BE49-F238E27FC236}">
                <a16:creationId xmlns:a16="http://schemas.microsoft.com/office/drawing/2014/main" id="{9CFBAF57-2274-2449-9D68-F324E4699FB1}"/>
              </a:ext>
            </a:extLst>
          </p:cNvPr>
          <p:cNvSpPr>
            <a:spLocks noGrp="1"/>
          </p:cNvSpPr>
          <p:nvPr>
            <p:ph idx="1"/>
          </p:nvPr>
        </p:nvSpPr>
        <p:spPr/>
        <p:txBody>
          <a:bodyPr>
            <a:normAutofit lnSpcReduction="10000"/>
          </a:bodyPr>
          <a:lstStyle/>
          <a:p>
            <a:pPr marL="0" indent="0">
              <a:buNone/>
            </a:pPr>
            <a:r>
              <a:rPr lang="en-GB" dirty="0"/>
              <a:t>The Government took steps during the fight against coronavirus as follows:</a:t>
            </a:r>
            <a:endParaRPr lang="en-TR" dirty="0"/>
          </a:p>
          <a:p>
            <a:pPr lvl="1"/>
            <a:r>
              <a:rPr lang="en-GB" dirty="0"/>
              <a:t>Ensured the resources and systems required for an effective national response; </a:t>
            </a:r>
            <a:endParaRPr lang="en-TR" dirty="0"/>
          </a:p>
          <a:p>
            <a:pPr lvl="1"/>
            <a:r>
              <a:rPr lang="en-GB" dirty="0"/>
              <a:t>Introduced and maintained restrictions and limitations, among others in crossing international borders; </a:t>
            </a:r>
            <a:endParaRPr lang="en-TR" dirty="0"/>
          </a:p>
          <a:p>
            <a:pPr lvl="1"/>
            <a:r>
              <a:rPr lang="en-GB" dirty="0"/>
              <a:t>Ensured that Georgia met its international obligations and took part in regional/international coordination; </a:t>
            </a:r>
            <a:endParaRPr lang="en-TR" dirty="0"/>
          </a:p>
          <a:p>
            <a:pPr lvl="1"/>
            <a:r>
              <a:rPr lang="en-GB" dirty="0"/>
              <a:t>Worked with healthcare providers to set standards to promote the safety and security of people;</a:t>
            </a:r>
            <a:endParaRPr lang="en-TR" dirty="0"/>
          </a:p>
          <a:p>
            <a:pPr lvl="1"/>
            <a:r>
              <a:rPr lang="en-GB" dirty="0"/>
              <a:t>Established and maintained infection control guidelines, healthcare safety and quality standards. </a:t>
            </a:r>
            <a:endParaRPr lang="en-TR" dirty="0"/>
          </a:p>
          <a:p>
            <a:endParaRPr lang="en-US" dirty="0"/>
          </a:p>
        </p:txBody>
      </p:sp>
    </p:spTree>
    <p:extLst>
      <p:ext uri="{BB962C8B-B14F-4D97-AF65-F5344CB8AC3E}">
        <p14:creationId xmlns:p14="http://schemas.microsoft.com/office/powerpoint/2010/main" val="2782230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4CFD4-0767-F447-92F5-E7C006F5A0A8}"/>
              </a:ext>
            </a:extLst>
          </p:cNvPr>
          <p:cNvSpPr>
            <a:spLocks noGrp="1"/>
          </p:cNvSpPr>
          <p:nvPr>
            <p:ph type="title"/>
          </p:nvPr>
        </p:nvSpPr>
        <p:spPr/>
        <p:txBody>
          <a:bodyPr>
            <a:normAutofit fontScale="90000"/>
          </a:bodyPr>
          <a:lstStyle/>
          <a:p>
            <a:r>
              <a:rPr lang="en-GB" b="1" dirty="0"/>
              <a:t>Proportionate public health and health care system response (ii) </a:t>
            </a:r>
            <a:endParaRPr lang="en-US" dirty="0"/>
          </a:p>
        </p:txBody>
      </p:sp>
      <p:sp>
        <p:nvSpPr>
          <p:cNvPr id="3" name="Content Placeholder 2">
            <a:extLst>
              <a:ext uri="{FF2B5EF4-FFF2-40B4-BE49-F238E27FC236}">
                <a16:creationId xmlns:a16="http://schemas.microsoft.com/office/drawing/2014/main" id="{7F72A8ED-ECCA-214C-ACA6-4A270E687CF6}"/>
              </a:ext>
            </a:extLst>
          </p:cNvPr>
          <p:cNvSpPr>
            <a:spLocks noGrp="1"/>
          </p:cNvSpPr>
          <p:nvPr>
            <p:ph idx="1"/>
          </p:nvPr>
        </p:nvSpPr>
        <p:spPr/>
        <p:txBody>
          <a:bodyPr>
            <a:normAutofit fontScale="92500" lnSpcReduction="10000"/>
          </a:bodyPr>
          <a:lstStyle/>
          <a:p>
            <a:pPr marL="0" indent="0">
              <a:buNone/>
            </a:pPr>
            <a:r>
              <a:rPr lang="en-GB" dirty="0"/>
              <a:t>The Government in close collaboration with health authorities </a:t>
            </a:r>
            <a:endParaRPr lang="en-TR" dirty="0"/>
          </a:p>
          <a:p>
            <a:pPr lvl="1"/>
            <a:r>
              <a:rPr lang="en-GB" dirty="0"/>
              <a:t>Undertook contact tracing; </a:t>
            </a:r>
            <a:endParaRPr lang="en-TR" dirty="0"/>
          </a:p>
          <a:p>
            <a:pPr lvl="1"/>
            <a:r>
              <a:rPr lang="en-GB" dirty="0"/>
              <a:t>Coordinated distribution of personal protection equipment and medicines according to antiviral treatment protocols; </a:t>
            </a:r>
            <a:endParaRPr lang="en-TR" dirty="0"/>
          </a:p>
          <a:p>
            <a:pPr lvl="1"/>
            <a:r>
              <a:rPr lang="en-GB" dirty="0"/>
              <a:t>Implemented social distancing measures as per national recommendations and local risk assessment; and </a:t>
            </a:r>
            <a:endParaRPr lang="en-TR" dirty="0"/>
          </a:p>
          <a:p>
            <a:pPr lvl="1"/>
            <a:r>
              <a:rPr lang="en-GB" dirty="0"/>
              <a:t>Implemented infection control guidelines and healthcare safety and quality standards;</a:t>
            </a:r>
            <a:endParaRPr lang="en-TR" dirty="0"/>
          </a:p>
          <a:p>
            <a:pPr lvl="1"/>
            <a:r>
              <a:rPr lang="en-GB" dirty="0"/>
              <a:t>Developed and validated specific SARS-CoV-2 tests; </a:t>
            </a:r>
            <a:endParaRPr lang="en-TR" dirty="0"/>
          </a:p>
          <a:p>
            <a:pPr lvl="1"/>
            <a:r>
              <a:rPr lang="en-GB" dirty="0"/>
              <a:t>Undertook SARS-CoV-2 laboratory testing as required to monitor the outbreak and for individual patient care; </a:t>
            </a:r>
            <a:endParaRPr lang="en-TR" dirty="0"/>
          </a:p>
          <a:p>
            <a:endParaRPr lang="en-US" dirty="0"/>
          </a:p>
        </p:txBody>
      </p:sp>
    </p:spTree>
    <p:extLst>
      <p:ext uri="{BB962C8B-B14F-4D97-AF65-F5344CB8AC3E}">
        <p14:creationId xmlns:p14="http://schemas.microsoft.com/office/powerpoint/2010/main" val="22735091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E07E5-6A8E-304B-845F-B806017BEDE1}"/>
              </a:ext>
            </a:extLst>
          </p:cNvPr>
          <p:cNvSpPr>
            <a:spLocks noGrp="1"/>
          </p:cNvSpPr>
          <p:nvPr>
            <p:ph type="title"/>
          </p:nvPr>
        </p:nvSpPr>
        <p:spPr/>
        <p:txBody>
          <a:bodyPr/>
          <a:lstStyle/>
          <a:p>
            <a:r>
              <a:rPr lang="en-GB" b="1" dirty="0"/>
              <a:t>Provision of quality care</a:t>
            </a:r>
            <a:endParaRPr lang="en-US" dirty="0"/>
          </a:p>
        </p:txBody>
      </p:sp>
      <p:sp>
        <p:nvSpPr>
          <p:cNvPr id="3" name="Content Placeholder 2">
            <a:extLst>
              <a:ext uri="{FF2B5EF4-FFF2-40B4-BE49-F238E27FC236}">
                <a16:creationId xmlns:a16="http://schemas.microsoft.com/office/drawing/2014/main" id="{AEF42F66-E714-1C4E-AF9D-98EC83EA158B}"/>
              </a:ext>
            </a:extLst>
          </p:cNvPr>
          <p:cNvSpPr>
            <a:spLocks noGrp="1"/>
          </p:cNvSpPr>
          <p:nvPr>
            <p:ph idx="1"/>
          </p:nvPr>
        </p:nvSpPr>
        <p:spPr/>
        <p:txBody>
          <a:bodyPr>
            <a:normAutofit fontScale="85000" lnSpcReduction="20000"/>
          </a:bodyPr>
          <a:lstStyle/>
          <a:p>
            <a:pPr marL="0" indent="0">
              <a:buNone/>
            </a:pPr>
            <a:r>
              <a:rPr lang="en-GB" dirty="0"/>
              <a:t>The Government in close collaboration with health authorities/organizations: </a:t>
            </a:r>
            <a:endParaRPr lang="en-TR" dirty="0"/>
          </a:p>
          <a:p>
            <a:pPr lvl="1"/>
            <a:r>
              <a:rPr lang="en-GB" dirty="0"/>
              <a:t>Developed new models of care to manage patients and agreed on novel coronavirus triage criteria; </a:t>
            </a:r>
            <a:endParaRPr lang="en-TR" dirty="0"/>
          </a:p>
          <a:p>
            <a:pPr lvl="1"/>
            <a:r>
              <a:rPr lang="en-GB" dirty="0"/>
              <a:t>Tailored infection control guidelines to the risks relevant to the virus; </a:t>
            </a:r>
            <a:endParaRPr lang="en-TR" dirty="0"/>
          </a:p>
          <a:p>
            <a:pPr lvl="1"/>
            <a:r>
              <a:rPr lang="en-GB" dirty="0"/>
              <a:t>Ensured provision of primary health care is adapted to the changes in the needs of vulnerable groups during the outbreak;  </a:t>
            </a:r>
            <a:endParaRPr lang="en-TR" dirty="0"/>
          </a:p>
          <a:p>
            <a:pPr lvl="1"/>
            <a:r>
              <a:rPr lang="en-GB" dirty="0"/>
              <a:t>Considered and responded to requests for health assistance;</a:t>
            </a:r>
            <a:endParaRPr lang="en-TR" dirty="0"/>
          </a:p>
          <a:p>
            <a:pPr lvl="1"/>
            <a:r>
              <a:rPr lang="en-GB" dirty="0"/>
              <a:t>Assessed and reorganize capacities of service provision to fill in identified gaps and supported hospitals in coping with increased demand by considering opening more beds, changing staff to patient ratios; </a:t>
            </a:r>
            <a:endParaRPr lang="en-TR" dirty="0"/>
          </a:p>
          <a:p>
            <a:pPr lvl="1"/>
            <a:r>
              <a:rPr lang="en-GB" dirty="0"/>
              <a:t>Cancelled elective procedures and worked in partnership with private hospitals to manage urgent cases where appropriate.</a:t>
            </a:r>
            <a:endParaRPr lang="en-TR" dirty="0"/>
          </a:p>
          <a:p>
            <a:endParaRPr lang="en-US" dirty="0"/>
          </a:p>
        </p:txBody>
      </p:sp>
    </p:spTree>
    <p:extLst>
      <p:ext uri="{BB962C8B-B14F-4D97-AF65-F5344CB8AC3E}">
        <p14:creationId xmlns:p14="http://schemas.microsoft.com/office/powerpoint/2010/main" val="2095605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C6DF3-7BD5-F14E-99D1-FCD4039E1334}"/>
              </a:ext>
            </a:extLst>
          </p:cNvPr>
          <p:cNvSpPr>
            <a:spLocks noGrp="1"/>
          </p:cNvSpPr>
          <p:nvPr>
            <p:ph type="title"/>
          </p:nvPr>
        </p:nvSpPr>
        <p:spPr/>
        <p:txBody>
          <a:bodyPr>
            <a:normAutofit fontScale="90000"/>
          </a:bodyPr>
          <a:lstStyle/>
          <a:p>
            <a:r>
              <a:rPr lang="en-GB" b="1" dirty="0"/>
              <a:t>Communication and information to communities and stakeholders</a:t>
            </a:r>
            <a:endParaRPr lang="en-US" dirty="0"/>
          </a:p>
        </p:txBody>
      </p:sp>
      <p:sp>
        <p:nvSpPr>
          <p:cNvPr id="3" name="Content Placeholder 2">
            <a:extLst>
              <a:ext uri="{FF2B5EF4-FFF2-40B4-BE49-F238E27FC236}">
                <a16:creationId xmlns:a16="http://schemas.microsoft.com/office/drawing/2014/main" id="{E5B9120D-F467-3949-8F43-FE4E37F23B06}"/>
              </a:ext>
            </a:extLst>
          </p:cNvPr>
          <p:cNvSpPr>
            <a:spLocks noGrp="1"/>
          </p:cNvSpPr>
          <p:nvPr>
            <p:ph idx="1"/>
          </p:nvPr>
        </p:nvSpPr>
        <p:spPr/>
        <p:txBody>
          <a:bodyPr>
            <a:normAutofit fontScale="92500" lnSpcReduction="10000"/>
          </a:bodyPr>
          <a:lstStyle/>
          <a:p>
            <a:r>
              <a:rPr lang="en-GB" dirty="0"/>
              <a:t>A comprehensive communications strategy was developed and implemented across all stages of the COVID-19 response</a:t>
            </a:r>
            <a:r>
              <a:rPr lang="en-TR" dirty="0"/>
              <a:t>. </a:t>
            </a:r>
          </a:p>
          <a:p>
            <a:r>
              <a:rPr lang="en-GB" dirty="0"/>
              <a:t>The communications were designed to reach the broad range of stakeholders involved in and affected by the novel coronavirus pandemic, from health authorities and the medical profession, to the public and the media.</a:t>
            </a:r>
            <a:endParaRPr lang="en-TR" dirty="0"/>
          </a:p>
          <a:p>
            <a:r>
              <a:rPr lang="en-GB" dirty="0"/>
              <a:t>The Government also ensured regular reporting to and liaison with the WHO and sharing information from the WHO, from surveillance and other sources with relevant stakeholders. </a:t>
            </a:r>
          </a:p>
          <a:p>
            <a:r>
              <a:rPr lang="en-GB" dirty="0"/>
              <a:t>The Government disseminated relevant information to aged care and residential facilities, and liaised with education authorities concerning public health measures related to schools.</a:t>
            </a:r>
            <a:endParaRPr lang="en-TR" dirty="0"/>
          </a:p>
          <a:p>
            <a:endParaRPr lang="en-TR" dirty="0"/>
          </a:p>
          <a:p>
            <a:endParaRPr lang="en-TR" dirty="0"/>
          </a:p>
        </p:txBody>
      </p:sp>
    </p:spTree>
    <p:extLst>
      <p:ext uri="{BB962C8B-B14F-4D97-AF65-F5344CB8AC3E}">
        <p14:creationId xmlns:p14="http://schemas.microsoft.com/office/powerpoint/2010/main" val="185263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3072D-A59D-0841-9EC1-60E82D38A1C7}"/>
              </a:ext>
            </a:extLst>
          </p:cNvPr>
          <p:cNvSpPr>
            <a:spLocks noGrp="1"/>
          </p:cNvSpPr>
          <p:nvPr>
            <p:ph type="title"/>
          </p:nvPr>
        </p:nvSpPr>
        <p:spPr>
          <a:xfrm>
            <a:off x="5445496" y="978776"/>
            <a:ext cx="5925310" cy="1174991"/>
          </a:xfrm>
        </p:spPr>
        <p:txBody>
          <a:bodyPr>
            <a:normAutofit/>
          </a:bodyPr>
          <a:lstStyle/>
          <a:p>
            <a:r>
              <a:rPr lang="en-US" sz="2400"/>
              <a:t>About the review </a:t>
            </a:r>
          </a:p>
        </p:txBody>
      </p:sp>
      <p:pic>
        <p:nvPicPr>
          <p:cNvPr id="4" name="Picture 3" descr="A screenshot of a cell phone&#10;&#10;Description automatically generated">
            <a:extLst>
              <a:ext uri="{FF2B5EF4-FFF2-40B4-BE49-F238E27FC236}">
                <a16:creationId xmlns:a16="http://schemas.microsoft.com/office/drawing/2014/main" id="{679D4F84-4DF5-6A43-8A9C-976A171F4853}"/>
              </a:ext>
            </a:extLst>
          </p:cNvPr>
          <p:cNvPicPr>
            <a:picLocks noChangeAspect="1"/>
          </p:cNvPicPr>
          <p:nvPr/>
        </p:nvPicPr>
        <p:blipFill rotWithShape="1">
          <a:blip r:embed="rId2"/>
          <a:srcRect l="4686"/>
          <a:stretch/>
        </p:blipFill>
        <p:spPr>
          <a:xfrm>
            <a:off x="20" y="10"/>
            <a:ext cx="4657325" cy="6857990"/>
          </a:xfrm>
          <a:prstGeom prst="rect">
            <a:avLst/>
          </a:prstGeom>
        </p:spPr>
      </p:pic>
      <p:sp>
        <p:nvSpPr>
          <p:cNvPr id="3" name="Content Placeholder 2">
            <a:extLst>
              <a:ext uri="{FF2B5EF4-FFF2-40B4-BE49-F238E27FC236}">
                <a16:creationId xmlns:a16="http://schemas.microsoft.com/office/drawing/2014/main" id="{7EAAD77C-6212-6A4A-BA7A-57F8000DFF94}"/>
              </a:ext>
            </a:extLst>
          </p:cNvPr>
          <p:cNvSpPr>
            <a:spLocks noGrp="1"/>
          </p:cNvSpPr>
          <p:nvPr>
            <p:ph idx="1"/>
          </p:nvPr>
        </p:nvSpPr>
        <p:spPr>
          <a:xfrm>
            <a:off x="5445496" y="2640692"/>
            <a:ext cx="5925310" cy="3255252"/>
          </a:xfrm>
        </p:spPr>
        <p:txBody>
          <a:bodyPr>
            <a:normAutofit/>
          </a:bodyPr>
          <a:lstStyle/>
          <a:p>
            <a:pPr>
              <a:lnSpc>
                <a:spcPct val="90000"/>
              </a:lnSpc>
            </a:pPr>
            <a:r>
              <a:rPr lang="en-GB" sz="1500" dirty="0"/>
              <a:t>In the review the Government's measures against COVID-19 and their impact have been assessed in accordance with all building blocks of a health system</a:t>
            </a:r>
            <a:r>
              <a:rPr lang="en-TR" sz="1500" dirty="0"/>
              <a:t>. </a:t>
            </a:r>
          </a:p>
          <a:p>
            <a:pPr>
              <a:lnSpc>
                <a:spcPct val="90000"/>
              </a:lnSpc>
            </a:pPr>
            <a:r>
              <a:rPr lang="en-US" sz="1500" dirty="0"/>
              <a:t>The review assesses impact of the coronavirus outbreak on healthcare system and looks at needs for strengthening it. </a:t>
            </a:r>
          </a:p>
          <a:p>
            <a:pPr>
              <a:lnSpc>
                <a:spcPct val="90000"/>
              </a:lnSpc>
            </a:pPr>
            <a:r>
              <a:rPr lang="en-US" sz="1500" dirty="0"/>
              <a:t>It proposes required strategies and sets out list on recommendations – by using global experience, customized to Georgian context. </a:t>
            </a:r>
          </a:p>
          <a:p>
            <a:pPr>
              <a:lnSpc>
                <a:spcPct val="90000"/>
              </a:lnSpc>
            </a:pPr>
            <a:r>
              <a:rPr lang="en-US" sz="1500" dirty="0"/>
              <a:t>The review can serve as foundation for development of the National Post-COVID-19 Crisis Plan for the Health Sector. </a:t>
            </a:r>
          </a:p>
          <a:p>
            <a:pPr>
              <a:lnSpc>
                <a:spcPct val="90000"/>
              </a:lnSpc>
            </a:pPr>
            <a:r>
              <a:rPr lang="en-US" sz="1500" dirty="0"/>
              <a:t>It will also inform National Healthcare Strategy.</a:t>
            </a:r>
          </a:p>
          <a:p>
            <a:pPr>
              <a:lnSpc>
                <a:spcPct val="90000"/>
              </a:lnSpc>
            </a:pPr>
            <a:endParaRPr lang="en-US" sz="1500" dirty="0"/>
          </a:p>
        </p:txBody>
      </p:sp>
    </p:spTree>
    <p:extLst>
      <p:ext uri="{BB962C8B-B14F-4D97-AF65-F5344CB8AC3E}">
        <p14:creationId xmlns:p14="http://schemas.microsoft.com/office/powerpoint/2010/main" val="7396006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CDE0B-E962-CB41-9109-FB75C95CC860}"/>
              </a:ext>
            </a:extLst>
          </p:cNvPr>
          <p:cNvSpPr>
            <a:spLocks noGrp="1"/>
          </p:cNvSpPr>
          <p:nvPr>
            <p:ph type="title"/>
          </p:nvPr>
        </p:nvSpPr>
        <p:spPr>
          <a:xfrm>
            <a:off x="640079" y="640079"/>
            <a:ext cx="3402531" cy="5272242"/>
          </a:xfrm>
        </p:spPr>
        <p:txBody>
          <a:bodyPr>
            <a:normAutofit/>
          </a:bodyPr>
          <a:lstStyle/>
          <a:p>
            <a:r>
              <a:rPr lang="en-US" dirty="0"/>
              <a:t>Testing Practices (1)</a:t>
            </a:r>
          </a:p>
        </p:txBody>
      </p:sp>
      <p:sp>
        <p:nvSpPr>
          <p:cNvPr id="3" name="Content Placeholder 2">
            <a:extLst>
              <a:ext uri="{FF2B5EF4-FFF2-40B4-BE49-F238E27FC236}">
                <a16:creationId xmlns:a16="http://schemas.microsoft.com/office/drawing/2014/main" id="{1450DEDA-6255-EE48-AE97-C507091F337F}"/>
              </a:ext>
            </a:extLst>
          </p:cNvPr>
          <p:cNvSpPr>
            <a:spLocks noGrp="1"/>
          </p:cNvSpPr>
          <p:nvPr>
            <p:ph idx="1"/>
          </p:nvPr>
        </p:nvSpPr>
        <p:spPr>
          <a:xfrm>
            <a:off x="4672103" y="640080"/>
            <a:ext cx="6883072" cy="1624958"/>
          </a:xfrm>
        </p:spPr>
        <p:txBody>
          <a:bodyPr>
            <a:normAutofit/>
          </a:bodyPr>
          <a:lstStyle/>
          <a:p>
            <a:pPr marL="0" indent="0">
              <a:buNone/>
            </a:pPr>
            <a:r>
              <a:rPr lang="en-US" dirty="0"/>
              <a:t>The Minister’s Decree #01-119/O approved on March 24</a:t>
            </a:r>
            <a:r>
              <a:rPr lang="en-TR" dirty="0"/>
              <a:t>, 2020 on “</a:t>
            </a:r>
            <a:r>
              <a:rPr lang="en-US" dirty="0"/>
              <a:t>Clinical guidelines to diagnose, treat and manage COVID-19 cases” </a:t>
            </a:r>
          </a:p>
        </p:txBody>
      </p:sp>
      <p:pic>
        <p:nvPicPr>
          <p:cNvPr id="4" name="Picture 3" descr="A screenshot of a cell phone&#10;&#10;Description automatically generated">
            <a:extLst>
              <a:ext uri="{FF2B5EF4-FFF2-40B4-BE49-F238E27FC236}">
                <a16:creationId xmlns:a16="http://schemas.microsoft.com/office/drawing/2014/main" id="{9D513CA2-6E54-0949-8B86-51ED2BA4DD25}"/>
              </a:ext>
            </a:extLst>
          </p:cNvPr>
          <p:cNvPicPr/>
          <p:nvPr/>
        </p:nvPicPr>
        <p:blipFill>
          <a:blip r:embed="rId2"/>
          <a:stretch>
            <a:fillRect/>
          </a:stretch>
        </p:blipFill>
        <p:spPr>
          <a:xfrm>
            <a:off x="4561266" y="1795041"/>
            <a:ext cx="6647061" cy="4117280"/>
          </a:xfrm>
          <a:prstGeom prst="rect">
            <a:avLst/>
          </a:prstGeom>
          <a:ln w="31750" cap="sq">
            <a:solidFill>
              <a:srgbClr val="FFFFFF"/>
            </a:solidFill>
            <a:miter lim="800000"/>
          </a:ln>
        </p:spPr>
      </p:pic>
    </p:spTree>
    <p:extLst>
      <p:ext uri="{BB962C8B-B14F-4D97-AF65-F5344CB8AC3E}">
        <p14:creationId xmlns:p14="http://schemas.microsoft.com/office/powerpoint/2010/main" val="29644741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CDE0B-E962-CB41-9109-FB75C95CC860}"/>
              </a:ext>
            </a:extLst>
          </p:cNvPr>
          <p:cNvSpPr>
            <a:spLocks noGrp="1"/>
          </p:cNvSpPr>
          <p:nvPr>
            <p:ph type="title"/>
          </p:nvPr>
        </p:nvSpPr>
        <p:spPr>
          <a:xfrm>
            <a:off x="640079" y="640079"/>
            <a:ext cx="3402531" cy="5272242"/>
          </a:xfrm>
        </p:spPr>
        <p:txBody>
          <a:bodyPr>
            <a:normAutofit/>
          </a:bodyPr>
          <a:lstStyle/>
          <a:p>
            <a:r>
              <a:rPr lang="en-US" dirty="0"/>
              <a:t>Testing Practices (11)</a:t>
            </a:r>
          </a:p>
        </p:txBody>
      </p:sp>
      <p:sp>
        <p:nvSpPr>
          <p:cNvPr id="3" name="Content Placeholder 2">
            <a:extLst>
              <a:ext uri="{FF2B5EF4-FFF2-40B4-BE49-F238E27FC236}">
                <a16:creationId xmlns:a16="http://schemas.microsoft.com/office/drawing/2014/main" id="{1450DEDA-6255-EE48-AE97-C507091F337F}"/>
              </a:ext>
            </a:extLst>
          </p:cNvPr>
          <p:cNvSpPr>
            <a:spLocks noGrp="1"/>
          </p:cNvSpPr>
          <p:nvPr>
            <p:ph idx="1"/>
          </p:nvPr>
        </p:nvSpPr>
        <p:spPr>
          <a:xfrm>
            <a:off x="4672103" y="640080"/>
            <a:ext cx="6883072" cy="1624958"/>
          </a:xfrm>
        </p:spPr>
        <p:txBody>
          <a:bodyPr>
            <a:normAutofit/>
          </a:bodyPr>
          <a:lstStyle/>
          <a:p>
            <a:pPr marL="0" indent="0">
              <a:buNone/>
            </a:pPr>
            <a:r>
              <a:rPr lang="en-US" dirty="0"/>
              <a:t>The Minister’s Decree #01-119/O approved on March 24</a:t>
            </a:r>
            <a:r>
              <a:rPr lang="en-TR" dirty="0"/>
              <a:t>, 2020 on “</a:t>
            </a:r>
            <a:r>
              <a:rPr lang="en-US" dirty="0"/>
              <a:t>Clinical guidelines to diagnose, treat and manage COVID-19 cases” </a:t>
            </a:r>
          </a:p>
        </p:txBody>
      </p:sp>
      <p:pic>
        <p:nvPicPr>
          <p:cNvPr id="5" name="Picture 4" descr="A picture containing screenshot&#10;&#10;Description automatically generated">
            <a:extLst>
              <a:ext uri="{FF2B5EF4-FFF2-40B4-BE49-F238E27FC236}">
                <a16:creationId xmlns:a16="http://schemas.microsoft.com/office/drawing/2014/main" id="{0E987ABE-3D07-9A46-827A-A04E280340EC}"/>
              </a:ext>
            </a:extLst>
          </p:cNvPr>
          <p:cNvPicPr/>
          <p:nvPr/>
        </p:nvPicPr>
        <p:blipFill>
          <a:blip r:embed="rId2"/>
          <a:stretch>
            <a:fillRect/>
          </a:stretch>
        </p:blipFill>
        <p:spPr>
          <a:xfrm>
            <a:off x="4505848" y="2036619"/>
            <a:ext cx="6879818" cy="3875702"/>
          </a:xfrm>
          <a:prstGeom prst="rect">
            <a:avLst/>
          </a:prstGeom>
          <a:ln w="31750" cap="sq">
            <a:solidFill>
              <a:srgbClr val="FFFFFF"/>
            </a:solidFill>
            <a:miter lim="800000"/>
          </a:ln>
        </p:spPr>
      </p:pic>
    </p:spTree>
    <p:extLst>
      <p:ext uri="{BB962C8B-B14F-4D97-AF65-F5344CB8AC3E}">
        <p14:creationId xmlns:p14="http://schemas.microsoft.com/office/powerpoint/2010/main" val="30561076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CDE0B-E962-CB41-9109-FB75C95CC860}"/>
              </a:ext>
            </a:extLst>
          </p:cNvPr>
          <p:cNvSpPr>
            <a:spLocks noGrp="1"/>
          </p:cNvSpPr>
          <p:nvPr>
            <p:ph type="title"/>
          </p:nvPr>
        </p:nvSpPr>
        <p:spPr>
          <a:xfrm>
            <a:off x="640079" y="640079"/>
            <a:ext cx="3402531" cy="5272242"/>
          </a:xfrm>
        </p:spPr>
        <p:txBody>
          <a:bodyPr>
            <a:normAutofit/>
          </a:bodyPr>
          <a:lstStyle/>
          <a:p>
            <a:r>
              <a:rPr lang="en-US" dirty="0"/>
              <a:t>Testing Practices (11i)</a:t>
            </a:r>
          </a:p>
        </p:txBody>
      </p:sp>
      <p:sp>
        <p:nvSpPr>
          <p:cNvPr id="3" name="Content Placeholder 2">
            <a:extLst>
              <a:ext uri="{FF2B5EF4-FFF2-40B4-BE49-F238E27FC236}">
                <a16:creationId xmlns:a16="http://schemas.microsoft.com/office/drawing/2014/main" id="{1450DEDA-6255-EE48-AE97-C507091F337F}"/>
              </a:ext>
            </a:extLst>
          </p:cNvPr>
          <p:cNvSpPr>
            <a:spLocks noGrp="1"/>
          </p:cNvSpPr>
          <p:nvPr>
            <p:ph idx="1"/>
          </p:nvPr>
        </p:nvSpPr>
        <p:spPr>
          <a:xfrm>
            <a:off x="4672103" y="640080"/>
            <a:ext cx="6883072" cy="1624958"/>
          </a:xfrm>
        </p:spPr>
        <p:txBody>
          <a:bodyPr>
            <a:normAutofit/>
          </a:bodyPr>
          <a:lstStyle/>
          <a:p>
            <a:pPr marL="0" indent="0">
              <a:buNone/>
            </a:pPr>
            <a:r>
              <a:rPr lang="en-US" dirty="0"/>
              <a:t>The Minister’s Decree #01-119/O approved on March 24</a:t>
            </a:r>
            <a:r>
              <a:rPr lang="en-TR" dirty="0"/>
              <a:t>, 2020 on “</a:t>
            </a:r>
            <a:r>
              <a:rPr lang="en-US" dirty="0"/>
              <a:t>Clinical guidelines to diagnose, treat and manage COVID-19 cases” </a:t>
            </a:r>
          </a:p>
        </p:txBody>
      </p:sp>
      <p:pic>
        <p:nvPicPr>
          <p:cNvPr id="6" name="Picture 5" descr="A screenshot of a cell phone&#10;&#10;Description automatically generated">
            <a:extLst>
              <a:ext uri="{FF2B5EF4-FFF2-40B4-BE49-F238E27FC236}">
                <a16:creationId xmlns:a16="http://schemas.microsoft.com/office/drawing/2014/main" id="{0FB91ED0-EDB5-3A48-8F92-9F147A47DBF8}"/>
              </a:ext>
            </a:extLst>
          </p:cNvPr>
          <p:cNvPicPr/>
          <p:nvPr/>
        </p:nvPicPr>
        <p:blipFill>
          <a:blip r:embed="rId2"/>
          <a:stretch>
            <a:fillRect/>
          </a:stretch>
        </p:blipFill>
        <p:spPr>
          <a:xfrm>
            <a:off x="4672103" y="1745673"/>
            <a:ext cx="6702479" cy="4000393"/>
          </a:xfrm>
          <a:prstGeom prst="rect">
            <a:avLst/>
          </a:prstGeom>
          <a:ln w="31750" cap="sq">
            <a:solidFill>
              <a:srgbClr val="FFFFFF"/>
            </a:solidFill>
            <a:miter lim="800000"/>
          </a:ln>
        </p:spPr>
      </p:pic>
    </p:spTree>
    <p:extLst>
      <p:ext uri="{BB962C8B-B14F-4D97-AF65-F5344CB8AC3E}">
        <p14:creationId xmlns:p14="http://schemas.microsoft.com/office/powerpoint/2010/main" val="38355734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343E9-12F6-1A41-9C48-E3936A6FAF87}"/>
              </a:ext>
            </a:extLst>
          </p:cNvPr>
          <p:cNvSpPr>
            <a:spLocks noGrp="1"/>
          </p:cNvSpPr>
          <p:nvPr>
            <p:ph type="title"/>
          </p:nvPr>
        </p:nvSpPr>
        <p:spPr/>
        <p:txBody>
          <a:bodyPr/>
          <a:lstStyle/>
          <a:p>
            <a:r>
              <a:rPr lang="en-US" dirty="0"/>
              <a:t>Joint Three ministers’ executive order (1)</a:t>
            </a:r>
          </a:p>
        </p:txBody>
      </p:sp>
      <p:sp>
        <p:nvSpPr>
          <p:cNvPr id="3" name="Content Placeholder 2">
            <a:extLst>
              <a:ext uri="{FF2B5EF4-FFF2-40B4-BE49-F238E27FC236}">
                <a16:creationId xmlns:a16="http://schemas.microsoft.com/office/drawing/2014/main" id="{CA37D34E-DF23-EF43-9619-6CF0A08751F1}"/>
              </a:ext>
            </a:extLst>
          </p:cNvPr>
          <p:cNvSpPr>
            <a:spLocks noGrp="1"/>
          </p:cNvSpPr>
          <p:nvPr>
            <p:ph idx="1"/>
          </p:nvPr>
        </p:nvSpPr>
        <p:spPr/>
        <p:txBody>
          <a:bodyPr/>
          <a:lstStyle/>
          <a:p>
            <a:r>
              <a:rPr lang="en-US" dirty="0"/>
              <a:t>On June 5 of 2020, the Ministry of Economy and Sustainable Development, the Ministry of Internally Displaced Persons, </a:t>
            </a:r>
            <a:r>
              <a:rPr lang="en-US" dirty="0" err="1"/>
              <a:t>Labour</a:t>
            </a:r>
            <a:r>
              <a:rPr lang="en-US" dirty="0"/>
              <a:t>, Health and Social Affairs, and the Ministry of Finance have adopted a joint executive order №1-1/208  – №01-55/N  – №127; </a:t>
            </a:r>
          </a:p>
          <a:p>
            <a:pPr marL="0" indent="0">
              <a:buNone/>
            </a:pPr>
            <a:endParaRPr lang="en-US" dirty="0"/>
          </a:p>
          <a:p>
            <a:r>
              <a:rPr lang="en-US" dirty="0"/>
              <a:t>The executive order on Epidemiological Control and Quarantine Rules for Drivers of International Export (exception only applies to transit drivers); </a:t>
            </a:r>
          </a:p>
          <a:p>
            <a:endParaRPr lang="en-US" dirty="0"/>
          </a:p>
          <a:p>
            <a:endParaRPr lang="en-TR" dirty="0"/>
          </a:p>
          <a:p>
            <a:endParaRPr lang="en-US" dirty="0"/>
          </a:p>
        </p:txBody>
      </p:sp>
    </p:spTree>
    <p:extLst>
      <p:ext uri="{BB962C8B-B14F-4D97-AF65-F5344CB8AC3E}">
        <p14:creationId xmlns:p14="http://schemas.microsoft.com/office/powerpoint/2010/main" val="32982032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57DB3-453F-E343-B6CB-7AA898D5F28A}"/>
              </a:ext>
            </a:extLst>
          </p:cNvPr>
          <p:cNvSpPr>
            <a:spLocks noGrp="1"/>
          </p:cNvSpPr>
          <p:nvPr>
            <p:ph type="title"/>
          </p:nvPr>
        </p:nvSpPr>
        <p:spPr>
          <a:xfrm>
            <a:off x="2231136" y="349227"/>
            <a:ext cx="7729728" cy="1188720"/>
          </a:xfrm>
        </p:spPr>
        <p:txBody>
          <a:bodyPr>
            <a:normAutofit fontScale="90000"/>
          </a:bodyPr>
          <a:lstStyle/>
          <a:p>
            <a:r>
              <a:rPr lang="en-US" dirty="0"/>
              <a:t>Joint Three ministers’ executive order (1I) – Trade Regulations at the customs (General)</a:t>
            </a:r>
          </a:p>
        </p:txBody>
      </p:sp>
      <p:graphicFrame>
        <p:nvGraphicFramePr>
          <p:cNvPr id="4" name="Content Placeholder 3">
            <a:extLst>
              <a:ext uri="{FF2B5EF4-FFF2-40B4-BE49-F238E27FC236}">
                <a16:creationId xmlns:a16="http://schemas.microsoft.com/office/drawing/2014/main" id="{867B9D97-FA50-0548-9C36-93E4965F3009}"/>
              </a:ext>
            </a:extLst>
          </p:cNvPr>
          <p:cNvGraphicFramePr>
            <a:graphicFrameLocks noGrp="1"/>
          </p:cNvGraphicFramePr>
          <p:nvPr>
            <p:ph idx="1"/>
            <p:extLst>
              <p:ext uri="{D42A27DB-BD31-4B8C-83A1-F6EECF244321}">
                <p14:modId xmlns:p14="http://schemas.microsoft.com/office/powerpoint/2010/main" val="796960078"/>
              </p:ext>
            </p:extLst>
          </p:nvPr>
        </p:nvGraphicFramePr>
        <p:xfrm>
          <a:off x="926124" y="1661039"/>
          <a:ext cx="10339752" cy="50522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88610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8CF42-8967-7F40-989D-DF98D796763C}"/>
              </a:ext>
            </a:extLst>
          </p:cNvPr>
          <p:cNvSpPr>
            <a:spLocks noGrp="1"/>
          </p:cNvSpPr>
          <p:nvPr>
            <p:ph type="title"/>
          </p:nvPr>
        </p:nvSpPr>
        <p:spPr/>
        <p:txBody>
          <a:bodyPr/>
          <a:lstStyle/>
          <a:p>
            <a:r>
              <a:rPr lang="en-US" dirty="0"/>
              <a:t>Joint Three ministers’ executive order (I1I) - Citizens of Georgia</a:t>
            </a:r>
          </a:p>
        </p:txBody>
      </p:sp>
      <p:graphicFrame>
        <p:nvGraphicFramePr>
          <p:cNvPr id="4" name="Content Placeholder 3">
            <a:extLst>
              <a:ext uri="{FF2B5EF4-FFF2-40B4-BE49-F238E27FC236}">
                <a16:creationId xmlns:a16="http://schemas.microsoft.com/office/drawing/2014/main" id="{579C42A9-DFAD-BC44-BE8E-523231D191EB}"/>
              </a:ext>
            </a:extLst>
          </p:cNvPr>
          <p:cNvGraphicFramePr>
            <a:graphicFrameLocks noGrp="1"/>
          </p:cNvGraphicFramePr>
          <p:nvPr>
            <p:ph idx="1"/>
            <p:extLst>
              <p:ext uri="{D42A27DB-BD31-4B8C-83A1-F6EECF244321}">
                <p14:modId xmlns:p14="http://schemas.microsoft.com/office/powerpoint/2010/main" val="3871022172"/>
              </p:ext>
            </p:extLst>
          </p:nvPr>
        </p:nvGraphicFramePr>
        <p:xfrm>
          <a:off x="548054" y="2153412"/>
          <a:ext cx="11095892" cy="4527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3085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3413A-12F7-5B42-8E54-1C9EFDBC3D82}"/>
              </a:ext>
            </a:extLst>
          </p:cNvPr>
          <p:cNvSpPr>
            <a:spLocks noGrp="1"/>
          </p:cNvSpPr>
          <p:nvPr>
            <p:ph type="title"/>
          </p:nvPr>
        </p:nvSpPr>
        <p:spPr/>
        <p:txBody>
          <a:bodyPr>
            <a:normAutofit fontScale="90000"/>
          </a:bodyPr>
          <a:lstStyle/>
          <a:p>
            <a:r>
              <a:rPr lang="en-US" dirty="0"/>
              <a:t>Joint Three ministers’ executive order (IV) – international passport holders</a:t>
            </a:r>
          </a:p>
        </p:txBody>
      </p:sp>
      <p:graphicFrame>
        <p:nvGraphicFramePr>
          <p:cNvPr id="6" name="Content Placeholder 5">
            <a:extLst>
              <a:ext uri="{FF2B5EF4-FFF2-40B4-BE49-F238E27FC236}">
                <a16:creationId xmlns:a16="http://schemas.microsoft.com/office/drawing/2014/main" id="{7E5DDC28-E5C3-354B-9DB5-E8C45B2D66BD}"/>
              </a:ext>
            </a:extLst>
          </p:cNvPr>
          <p:cNvGraphicFramePr>
            <a:graphicFrameLocks noGrp="1"/>
          </p:cNvGraphicFramePr>
          <p:nvPr>
            <p:ph idx="1"/>
            <p:extLst>
              <p:ext uri="{D42A27DB-BD31-4B8C-83A1-F6EECF244321}">
                <p14:modId xmlns:p14="http://schemas.microsoft.com/office/powerpoint/2010/main" val="2436992109"/>
              </p:ext>
            </p:extLst>
          </p:nvPr>
        </p:nvGraphicFramePr>
        <p:xfrm>
          <a:off x="2230438" y="2638425"/>
          <a:ext cx="7731125" cy="3101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68074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D7E7E-7B11-0D4E-8347-323711785C32}"/>
              </a:ext>
            </a:extLst>
          </p:cNvPr>
          <p:cNvSpPr>
            <a:spLocks noGrp="1"/>
          </p:cNvSpPr>
          <p:nvPr>
            <p:ph type="title"/>
          </p:nvPr>
        </p:nvSpPr>
        <p:spPr/>
        <p:txBody>
          <a:bodyPr/>
          <a:lstStyle/>
          <a:p>
            <a:r>
              <a:rPr lang="en-US" dirty="0"/>
              <a:t>Post-COVID-19 period</a:t>
            </a:r>
          </a:p>
        </p:txBody>
      </p:sp>
      <p:sp>
        <p:nvSpPr>
          <p:cNvPr id="3" name="Content Placeholder 2">
            <a:extLst>
              <a:ext uri="{FF2B5EF4-FFF2-40B4-BE49-F238E27FC236}">
                <a16:creationId xmlns:a16="http://schemas.microsoft.com/office/drawing/2014/main" id="{62D4934F-7A33-1240-80E4-056423C67607}"/>
              </a:ext>
            </a:extLst>
          </p:cNvPr>
          <p:cNvSpPr>
            <a:spLocks noGrp="1"/>
          </p:cNvSpPr>
          <p:nvPr>
            <p:ph idx="1"/>
          </p:nvPr>
        </p:nvSpPr>
        <p:spPr/>
        <p:txBody>
          <a:bodyPr/>
          <a:lstStyle/>
          <a:p>
            <a:pPr lvl="0"/>
            <a:r>
              <a:rPr lang="en-GB" dirty="0"/>
              <a:t>Prepare and support the return from emergency response to normal business services and implement interim arrangements as needed</a:t>
            </a:r>
            <a:endParaRPr lang="en-TR" dirty="0"/>
          </a:p>
          <a:p>
            <a:pPr lvl="0"/>
            <a:r>
              <a:rPr lang="en-GB" dirty="0"/>
              <a:t>At all levels, plan what is needed to protect the people, particularly the most vulnerable people, and address the needs of special groups, while monitoring for a second wave of the novel coronavirus outbreak or the appearance of any new health threat</a:t>
            </a:r>
            <a:endParaRPr lang="en-TR" dirty="0"/>
          </a:p>
          <a:p>
            <a:pPr lvl="0"/>
            <a:r>
              <a:rPr lang="en-GB" dirty="0"/>
              <a:t>Evaluate health system functions, and revise plans and procedures as needed</a:t>
            </a:r>
            <a:endParaRPr lang="en-TR" dirty="0"/>
          </a:p>
        </p:txBody>
      </p:sp>
    </p:spTree>
    <p:extLst>
      <p:ext uri="{BB962C8B-B14F-4D97-AF65-F5344CB8AC3E}">
        <p14:creationId xmlns:p14="http://schemas.microsoft.com/office/powerpoint/2010/main" val="16594714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3D9B6CF-87DD-47C7-B38D-7C5353D4D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C08B60-514C-274F-AF7B-29CCD165AE07}"/>
              </a:ext>
            </a:extLst>
          </p:cNvPr>
          <p:cNvSpPr>
            <a:spLocks noGrp="1"/>
          </p:cNvSpPr>
          <p:nvPr>
            <p:ph type="title"/>
          </p:nvPr>
        </p:nvSpPr>
        <p:spPr>
          <a:xfrm>
            <a:off x="804673" y="2133600"/>
            <a:ext cx="3044952" cy="1898904"/>
          </a:xfrm>
        </p:spPr>
        <p:txBody>
          <a:bodyPr vert="horz" lIns="274320" tIns="182880" rIns="274320" bIns="182880" rtlCol="0" anchor="ctr" anchorCtr="1">
            <a:normAutofit/>
          </a:bodyPr>
          <a:lstStyle/>
          <a:p>
            <a:r>
              <a:rPr lang="en-US" sz="1500" b="1" i="1"/>
              <a:t>Indicators applicable for monitoring the implementation of the Country Preparedness and Response Plan</a:t>
            </a:r>
            <a:r>
              <a:rPr lang="en-US" sz="1500"/>
              <a:t> </a:t>
            </a:r>
          </a:p>
        </p:txBody>
      </p:sp>
      <p:sp>
        <p:nvSpPr>
          <p:cNvPr id="18" name="Rectangle 17">
            <a:extLst>
              <a:ext uri="{FF2B5EF4-FFF2-40B4-BE49-F238E27FC236}">
                <a16:creationId xmlns:a16="http://schemas.microsoft.com/office/drawing/2014/main" id="{EFE2328B-DA12-4B90-BD82-3CCF13AF6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640080"/>
            <a:ext cx="6897625"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F77FF0B6-332F-4842-A5F8-EA360BD5F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0412" y="802767"/>
            <a:ext cx="6565392" cy="4937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35D80029-CB92-CB41-86CE-8D43F78AED75}"/>
              </a:ext>
            </a:extLst>
          </p:cNvPr>
          <p:cNvGraphicFramePr>
            <a:graphicFrameLocks noGrp="1"/>
          </p:cNvGraphicFramePr>
          <p:nvPr>
            <p:ph idx="1"/>
            <p:extLst>
              <p:ext uri="{D42A27DB-BD31-4B8C-83A1-F6EECF244321}">
                <p14:modId xmlns:p14="http://schemas.microsoft.com/office/powerpoint/2010/main" val="2440453818"/>
              </p:ext>
            </p:extLst>
          </p:nvPr>
        </p:nvGraphicFramePr>
        <p:xfrm>
          <a:off x="5140452" y="1559123"/>
          <a:ext cx="5925313" cy="3425048"/>
        </p:xfrm>
        <a:graphic>
          <a:graphicData uri="http://schemas.openxmlformats.org/drawingml/2006/table">
            <a:tbl>
              <a:tblPr firstRow="1" firstCol="1" lastRow="1" lastCol="1" bandRow="1" bandCol="1">
                <a:noFill/>
                <a:tableStyleId>{5C22544A-7EE6-4342-B048-85BDC9FD1C3A}</a:tableStyleId>
              </a:tblPr>
              <a:tblGrid>
                <a:gridCol w="1197999">
                  <a:extLst>
                    <a:ext uri="{9D8B030D-6E8A-4147-A177-3AD203B41FA5}">
                      <a16:colId xmlns:a16="http://schemas.microsoft.com/office/drawing/2014/main" val="1071577208"/>
                    </a:ext>
                  </a:extLst>
                </a:gridCol>
                <a:gridCol w="2386335">
                  <a:extLst>
                    <a:ext uri="{9D8B030D-6E8A-4147-A177-3AD203B41FA5}">
                      <a16:colId xmlns:a16="http://schemas.microsoft.com/office/drawing/2014/main" val="3531799688"/>
                    </a:ext>
                  </a:extLst>
                </a:gridCol>
                <a:gridCol w="2340979">
                  <a:extLst>
                    <a:ext uri="{9D8B030D-6E8A-4147-A177-3AD203B41FA5}">
                      <a16:colId xmlns:a16="http://schemas.microsoft.com/office/drawing/2014/main" val="1821400914"/>
                    </a:ext>
                  </a:extLst>
                </a:gridCol>
              </a:tblGrid>
              <a:tr h="194893">
                <a:tc>
                  <a:txBody>
                    <a:bodyPr/>
                    <a:lstStyle/>
                    <a:p>
                      <a:pPr algn="ctr">
                        <a:lnSpc>
                          <a:spcPct val="107000"/>
                        </a:lnSpc>
                        <a:spcAft>
                          <a:spcPts val="800"/>
                        </a:spcAft>
                      </a:pPr>
                      <a:r>
                        <a:rPr lang="en-GB" sz="700" b="0" cap="none" spc="0">
                          <a:solidFill>
                            <a:schemeClr val="tx1"/>
                          </a:solidFill>
                          <a:effectLst/>
                        </a:rPr>
                        <a:t>Category</a:t>
                      </a:r>
                      <a:endParaRPr lang="en-TR" sz="700" b="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727" marR="21727" marT="29094" marB="29094" anchor="ctr">
                    <a:lnL w="12700" cmpd="sng">
                      <a:noFill/>
                    </a:lnL>
                    <a:lnR w="12700" cmpd="sng">
                      <a:noFill/>
                    </a:lnR>
                    <a:lnT w="28575" cap="flat" cmpd="sng" algn="ctr">
                      <a:solidFill>
                        <a:schemeClr val="tx1"/>
                      </a:solidFill>
                      <a:prstDash val="solid"/>
                    </a:lnT>
                    <a:lnB w="38100" cmpd="sng">
                      <a:noFill/>
                    </a:lnB>
                    <a:noFill/>
                  </a:tcPr>
                </a:tc>
                <a:tc>
                  <a:txBody>
                    <a:bodyPr/>
                    <a:lstStyle/>
                    <a:p>
                      <a:pPr algn="ctr">
                        <a:lnSpc>
                          <a:spcPct val="107000"/>
                        </a:lnSpc>
                        <a:spcAft>
                          <a:spcPts val="800"/>
                        </a:spcAft>
                      </a:pPr>
                      <a:r>
                        <a:rPr lang="en-GB" sz="700" b="0" cap="none" spc="0">
                          <a:solidFill>
                            <a:schemeClr val="tx1"/>
                          </a:solidFill>
                          <a:effectLst/>
                        </a:rPr>
                        <a:t>Indicator</a:t>
                      </a:r>
                      <a:endParaRPr lang="en-TR" sz="700" b="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727" marR="21727" marT="29094" marB="29094" anchor="ctr">
                    <a:lnL w="12700" cmpd="sng">
                      <a:noFill/>
                    </a:lnL>
                    <a:lnR w="12700" cmpd="sng">
                      <a:noFill/>
                    </a:lnR>
                    <a:lnT w="28575" cap="flat" cmpd="sng" algn="ctr">
                      <a:solidFill>
                        <a:schemeClr val="tx1"/>
                      </a:solidFill>
                      <a:prstDash val="solid"/>
                    </a:lnT>
                    <a:lnB w="38100" cmpd="sng">
                      <a:noFill/>
                    </a:lnB>
                    <a:noFill/>
                  </a:tcPr>
                </a:tc>
                <a:tc>
                  <a:txBody>
                    <a:bodyPr/>
                    <a:lstStyle/>
                    <a:p>
                      <a:pPr algn="l">
                        <a:lnSpc>
                          <a:spcPct val="107000"/>
                        </a:lnSpc>
                        <a:spcAft>
                          <a:spcPts val="800"/>
                        </a:spcAft>
                      </a:pPr>
                      <a:r>
                        <a:rPr lang="en-GB" sz="700" b="0" cap="none" spc="0">
                          <a:solidFill>
                            <a:schemeClr val="tx1"/>
                          </a:solidFill>
                          <a:effectLst/>
                        </a:rPr>
                        <a:t>Remark</a:t>
                      </a:r>
                      <a:endParaRPr lang="en-TR" sz="700" b="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727" marR="21727" marT="29094" marB="29094" anchor="ctr">
                    <a:lnL w="12700" cmpd="sng">
                      <a:noFill/>
                    </a:lnL>
                    <a:lnR w="12700" cmpd="sng">
                      <a:noFill/>
                    </a:lnR>
                    <a:lnT w="28575" cap="flat" cmpd="sng" algn="ctr">
                      <a:solidFill>
                        <a:schemeClr val="tx1"/>
                      </a:solidFill>
                      <a:prstDash val="solid"/>
                    </a:lnT>
                    <a:lnB w="38100" cmpd="sng">
                      <a:noFill/>
                    </a:lnB>
                    <a:noFill/>
                  </a:tcPr>
                </a:tc>
                <a:extLst>
                  <a:ext uri="{0D108BD9-81ED-4DB2-BD59-A6C34878D82A}">
                    <a16:rowId xmlns:a16="http://schemas.microsoft.com/office/drawing/2014/main" val="3808384303"/>
                  </a:ext>
                </a:extLst>
              </a:tr>
              <a:tr h="194893">
                <a:tc rowSpan="4">
                  <a:txBody>
                    <a:bodyPr/>
                    <a:lstStyle/>
                    <a:p>
                      <a:pPr>
                        <a:lnSpc>
                          <a:spcPct val="107000"/>
                        </a:lnSpc>
                        <a:spcAft>
                          <a:spcPts val="800"/>
                        </a:spcAft>
                      </a:pPr>
                      <a:r>
                        <a:rPr lang="en-GB" sz="700" b="1" cap="none" spc="0">
                          <a:solidFill>
                            <a:schemeClr val="tx1"/>
                          </a:solidFill>
                          <a:effectLst/>
                        </a:rPr>
                        <a:t>Epidemiology and Health Situation</a:t>
                      </a:r>
                      <a:endParaRPr lang="en-TR" sz="7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727" marR="21727" marT="29094" marB="29094">
                    <a:lnL w="28575" cap="flat" cmpd="sng" algn="ctr">
                      <a:noFill/>
                      <a:prstDash val="solid"/>
                    </a:lnL>
                    <a:lnR w="12700" cmpd="sng">
                      <a:noFill/>
                      <a:prstDash val="solid"/>
                    </a:lnR>
                    <a:lnT w="38100" cmpd="sng">
                      <a:noFill/>
                    </a:lnT>
                    <a:lnB w="12700" cmpd="sng">
                      <a:noFill/>
                      <a:prstDash val="solid"/>
                    </a:lnB>
                    <a:noFill/>
                  </a:tcPr>
                </a:tc>
                <a:tc>
                  <a:txBody>
                    <a:bodyPr/>
                    <a:lstStyle/>
                    <a:p>
                      <a:pPr marL="39370">
                        <a:lnSpc>
                          <a:spcPct val="107000"/>
                        </a:lnSpc>
                        <a:spcAft>
                          <a:spcPts val="800"/>
                        </a:spcAft>
                      </a:pPr>
                      <a:r>
                        <a:rPr lang="en-GB" sz="700" cap="none" spc="0">
                          <a:solidFill>
                            <a:schemeClr val="tx1"/>
                          </a:solidFill>
                          <a:effectLst/>
                        </a:rPr>
                        <a:t>Number of confirmed cases</a:t>
                      </a:r>
                      <a:endParaRPr lang="en-TR"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727" marR="21727" marT="29094" marB="29094">
                    <a:lnL w="12700" cmpd="sng">
                      <a:noFill/>
                      <a:prstDash val="solid"/>
                    </a:lnL>
                    <a:lnR w="12700" cmpd="sng">
                      <a:noFill/>
                      <a:prstDash val="solid"/>
                    </a:lnR>
                    <a:lnT w="38100" cmpd="sng">
                      <a:noFill/>
                    </a:lnT>
                    <a:lnB w="12700" cap="flat" cmpd="sng" algn="ctr">
                      <a:noFill/>
                      <a:prstDash val="solid"/>
                    </a:lnB>
                    <a:noFill/>
                  </a:tcPr>
                </a:tc>
                <a:tc>
                  <a:txBody>
                    <a:bodyPr/>
                    <a:lstStyle/>
                    <a:p>
                      <a:pPr algn="l">
                        <a:lnSpc>
                          <a:spcPct val="107000"/>
                        </a:lnSpc>
                        <a:spcAft>
                          <a:spcPts val="800"/>
                        </a:spcAft>
                      </a:pPr>
                      <a:r>
                        <a:rPr lang="en-GB" sz="700" b="1" cap="none" spc="0">
                          <a:solidFill>
                            <a:schemeClr val="tx1"/>
                          </a:solidFill>
                          <a:effectLst/>
                        </a:rPr>
                        <a:t> </a:t>
                      </a:r>
                      <a:endParaRPr lang="en-TR" sz="7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727" marR="21727" marT="29094" marB="29094">
                    <a:lnL w="12700" cmpd="sng">
                      <a:noFill/>
                      <a:prstDash val="solid"/>
                    </a:lnL>
                    <a:lnR w="28575" cap="flat" cmpd="sng" algn="ctr">
                      <a:noFill/>
                      <a:prstDash val="solid"/>
                    </a:lnR>
                    <a:lnT w="38100" cmpd="sng">
                      <a:noFill/>
                    </a:lnT>
                    <a:lnB w="12700" cap="flat" cmpd="sng" algn="ctr">
                      <a:noFill/>
                      <a:prstDash val="solid"/>
                    </a:lnB>
                    <a:noFill/>
                  </a:tcPr>
                </a:tc>
                <a:extLst>
                  <a:ext uri="{0D108BD9-81ED-4DB2-BD59-A6C34878D82A}">
                    <a16:rowId xmlns:a16="http://schemas.microsoft.com/office/drawing/2014/main" val="2314708543"/>
                  </a:ext>
                </a:extLst>
              </a:tr>
              <a:tr h="194893">
                <a:tc vMerge="1">
                  <a:txBody>
                    <a:bodyPr/>
                    <a:lstStyle/>
                    <a:p>
                      <a:endParaRPr lang="en-US"/>
                    </a:p>
                  </a:txBody>
                  <a:tcPr/>
                </a:tc>
                <a:tc>
                  <a:txBody>
                    <a:bodyPr/>
                    <a:lstStyle/>
                    <a:p>
                      <a:pPr marL="39370">
                        <a:lnSpc>
                          <a:spcPct val="107000"/>
                        </a:lnSpc>
                        <a:spcAft>
                          <a:spcPts val="800"/>
                        </a:spcAft>
                      </a:pPr>
                      <a:r>
                        <a:rPr lang="en-GB" sz="600" cap="none" spc="0">
                          <a:solidFill>
                            <a:schemeClr val="tx1"/>
                          </a:solidFill>
                          <a:effectLst/>
                        </a:rPr>
                        <a:t>Percentage of confirmed cases who are healthcare workers</a:t>
                      </a:r>
                      <a:endParaRPr lang="en-TR" sz="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727" marR="21727" marT="29094" marB="2909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l">
                        <a:lnSpc>
                          <a:spcPct val="107000"/>
                        </a:lnSpc>
                        <a:spcAft>
                          <a:spcPts val="800"/>
                        </a:spcAft>
                      </a:pPr>
                      <a:r>
                        <a:rPr lang="en-GB" sz="700" b="1" cap="none" spc="0">
                          <a:solidFill>
                            <a:schemeClr val="tx1"/>
                          </a:solidFill>
                          <a:effectLst/>
                        </a:rPr>
                        <a:t>This indicator can be useful to strengthen IPC.</a:t>
                      </a:r>
                      <a:endParaRPr lang="en-TR" sz="7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727" marR="21727" marT="29094" marB="2909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979676071"/>
                  </a:ext>
                </a:extLst>
              </a:tr>
              <a:tr h="194893">
                <a:tc vMerge="1">
                  <a:txBody>
                    <a:bodyPr/>
                    <a:lstStyle/>
                    <a:p>
                      <a:endParaRPr lang="en-US"/>
                    </a:p>
                  </a:txBody>
                  <a:tcPr/>
                </a:tc>
                <a:tc>
                  <a:txBody>
                    <a:bodyPr/>
                    <a:lstStyle/>
                    <a:p>
                      <a:pPr marL="39370">
                        <a:lnSpc>
                          <a:spcPct val="107000"/>
                        </a:lnSpc>
                        <a:spcAft>
                          <a:spcPts val="800"/>
                        </a:spcAft>
                      </a:pPr>
                      <a:r>
                        <a:rPr lang="en-GB" sz="700" cap="none" spc="0">
                          <a:solidFill>
                            <a:schemeClr val="tx1"/>
                          </a:solidFill>
                          <a:effectLst/>
                        </a:rPr>
                        <a:t>Number or percentage of suspects</a:t>
                      </a:r>
                      <a:endParaRPr lang="en-TR"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727" marR="21727" marT="29094" marB="29094">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l">
                        <a:lnSpc>
                          <a:spcPct val="107000"/>
                        </a:lnSpc>
                        <a:spcAft>
                          <a:spcPts val="800"/>
                        </a:spcAft>
                      </a:pPr>
                      <a:r>
                        <a:rPr lang="en-GB" sz="700" b="1" cap="none" spc="0">
                          <a:solidFill>
                            <a:schemeClr val="tx1"/>
                          </a:solidFill>
                          <a:effectLst/>
                        </a:rPr>
                        <a:t> </a:t>
                      </a:r>
                      <a:endParaRPr lang="en-TR" sz="7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727" marR="21727" marT="29094" marB="29094">
                    <a:lnL w="12700" cmpd="sng">
                      <a:noFill/>
                      <a:prstDash val="solid"/>
                    </a:lnL>
                    <a:lnR w="28575" cap="flat" cmpd="sng" algn="ctr">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1568381187"/>
                  </a:ext>
                </a:extLst>
              </a:tr>
              <a:tr h="194893">
                <a:tc vMerge="1">
                  <a:txBody>
                    <a:bodyPr/>
                    <a:lstStyle/>
                    <a:p>
                      <a:endParaRPr lang="en-US"/>
                    </a:p>
                  </a:txBody>
                  <a:tcPr/>
                </a:tc>
                <a:tc>
                  <a:txBody>
                    <a:bodyPr/>
                    <a:lstStyle/>
                    <a:p>
                      <a:pPr marL="39370">
                        <a:lnSpc>
                          <a:spcPct val="107000"/>
                        </a:lnSpc>
                        <a:spcAft>
                          <a:spcPts val="800"/>
                        </a:spcAft>
                      </a:pPr>
                      <a:r>
                        <a:rPr lang="en-GB" sz="600" cap="none" spc="0">
                          <a:solidFill>
                            <a:schemeClr val="tx1"/>
                          </a:solidFill>
                          <a:effectLst/>
                        </a:rPr>
                        <a:t>Percentage of fatal cases (deaths) among confirmed cases</a:t>
                      </a:r>
                      <a:endParaRPr lang="en-TR" sz="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727" marR="21727" marT="29094" marB="2909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l">
                        <a:lnSpc>
                          <a:spcPct val="107000"/>
                        </a:lnSpc>
                        <a:spcAft>
                          <a:spcPts val="800"/>
                        </a:spcAft>
                      </a:pPr>
                      <a:r>
                        <a:rPr lang="en-GB" sz="700" b="1" cap="none" spc="0">
                          <a:solidFill>
                            <a:schemeClr val="tx1"/>
                          </a:solidFill>
                          <a:effectLst/>
                        </a:rPr>
                        <a:t> </a:t>
                      </a:r>
                      <a:endParaRPr lang="en-TR" sz="7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727" marR="21727" marT="29094" marB="2909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023840826"/>
                  </a:ext>
                </a:extLst>
              </a:tr>
              <a:tr h="427843">
                <a:tc rowSpan="2">
                  <a:txBody>
                    <a:bodyPr/>
                    <a:lstStyle/>
                    <a:p>
                      <a:pPr>
                        <a:lnSpc>
                          <a:spcPct val="107000"/>
                        </a:lnSpc>
                        <a:spcAft>
                          <a:spcPts val="800"/>
                        </a:spcAft>
                      </a:pPr>
                      <a:r>
                        <a:rPr lang="en-GB" sz="700" b="1" cap="none" spc="0">
                          <a:solidFill>
                            <a:schemeClr val="tx1"/>
                          </a:solidFill>
                          <a:effectLst/>
                        </a:rPr>
                        <a:t>Budget and Programme Management</a:t>
                      </a:r>
                      <a:endParaRPr lang="en-TR" sz="7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727" marR="21727" marT="29094" marB="29094">
                    <a:lnL w="28575" cap="flat" cmpd="sng" algn="ctr">
                      <a:noFill/>
                      <a:prstDash val="solid"/>
                    </a:lnL>
                    <a:lnR w="12700" cmpd="sng">
                      <a:noFill/>
                      <a:prstDash val="solid"/>
                    </a:lnR>
                    <a:lnT w="12700" cmpd="sng">
                      <a:noFill/>
                      <a:prstDash val="solid"/>
                    </a:lnT>
                    <a:lnB w="12700" cmpd="sng">
                      <a:noFill/>
                      <a:prstDash val="solid"/>
                    </a:lnB>
                    <a:noFill/>
                  </a:tcPr>
                </a:tc>
                <a:tc>
                  <a:txBody>
                    <a:bodyPr/>
                    <a:lstStyle/>
                    <a:p>
                      <a:pPr>
                        <a:lnSpc>
                          <a:spcPct val="107000"/>
                        </a:lnSpc>
                        <a:spcAft>
                          <a:spcPts val="800"/>
                        </a:spcAft>
                      </a:pPr>
                      <a:r>
                        <a:rPr lang="en-GB" sz="700" cap="none" spc="0">
                          <a:solidFill>
                            <a:schemeClr val="tx1"/>
                          </a:solidFill>
                          <a:effectLst/>
                        </a:rPr>
                        <a:t>Percentage of Total Health Expenditure allocated to Pandemic Plan / Country Preparedness and Response Plan</a:t>
                      </a:r>
                      <a:endParaRPr lang="en-TR"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727" marR="21727" marT="29094" marB="29094">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l">
                        <a:lnSpc>
                          <a:spcPct val="107000"/>
                        </a:lnSpc>
                        <a:spcAft>
                          <a:spcPts val="800"/>
                        </a:spcAft>
                      </a:pPr>
                      <a:r>
                        <a:rPr lang="en-GB" sz="700" b="1" cap="none" spc="0">
                          <a:solidFill>
                            <a:schemeClr val="tx1"/>
                          </a:solidFill>
                          <a:effectLst/>
                        </a:rPr>
                        <a:t>This indicator assesses the financial support to response according to CPRP.</a:t>
                      </a:r>
                      <a:endParaRPr lang="en-TR" sz="7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727" marR="21727" marT="29094" marB="29094">
                    <a:lnL w="12700" cmpd="sng">
                      <a:noFill/>
                      <a:prstDash val="solid"/>
                    </a:lnL>
                    <a:lnR w="28575" cap="flat" cmpd="sng" algn="ctr">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3950868131"/>
                  </a:ext>
                </a:extLst>
              </a:tr>
              <a:tr h="311368">
                <a:tc vMerge="1">
                  <a:txBody>
                    <a:bodyPr/>
                    <a:lstStyle/>
                    <a:p>
                      <a:endParaRPr lang="en-US"/>
                    </a:p>
                  </a:txBody>
                  <a:tcPr/>
                </a:tc>
                <a:tc>
                  <a:txBody>
                    <a:bodyPr/>
                    <a:lstStyle/>
                    <a:p>
                      <a:pPr>
                        <a:lnSpc>
                          <a:spcPct val="107000"/>
                        </a:lnSpc>
                        <a:spcAft>
                          <a:spcPts val="800"/>
                        </a:spcAft>
                      </a:pPr>
                      <a:r>
                        <a:rPr lang="en-GB" sz="600" cap="none" spc="0">
                          <a:solidFill>
                            <a:schemeClr val="tx1"/>
                          </a:solidFill>
                          <a:effectLst/>
                        </a:rPr>
                        <a:t>Percentage of funds received for CPRP implemented</a:t>
                      </a:r>
                      <a:endParaRPr lang="en-TR" sz="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727" marR="21727" marT="29094" marB="2909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l">
                        <a:lnSpc>
                          <a:spcPct val="107000"/>
                        </a:lnSpc>
                        <a:spcAft>
                          <a:spcPts val="800"/>
                        </a:spcAft>
                      </a:pPr>
                      <a:r>
                        <a:rPr lang="en-GB" sz="700" b="1" cap="none" spc="0">
                          <a:solidFill>
                            <a:schemeClr val="tx1"/>
                          </a:solidFill>
                          <a:effectLst/>
                        </a:rPr>
                        <a:t>This indicator assesses the level of implementation of the response according to CPRP.</a:t>
                      </a:r>
                      <a:endParaRPr lang="en-TR" sz="7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727" marR="21727" marT="29094" marB="2909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705479574"/>
                  </a:ext>
                </a:extLst>
              </a:tr>
              <a:tr h="311368">
                <a:tc rowSpan="2">
                  <a:txBody>
                    <a:bodyPr/>
                    <a:lstStyle/>
                    <a:p>
                      <a:pPr>
                        <a:lnSpc>
                          <a:spcPct val="107000"/>
                        </a:lnSpc>
                        <a:spcAft>
                          <a:spcPts val="800"/>
                        </a:spcAft>
                      </a:pPr>
                      <a:r>
                        <a:rPr lang="en-GB" sz="700" b="1" cap="none" spc="0">
                          <a:solidFill>
                            <a:schemeClr val="tx1"/>
                          </a:solidFill>
                          <a:effectLst/>
                        </a:rPr>
                        <a:t>Personal Protection Equipment Supply</a:t>
                      </a:r>
                      <a:endParaRPr lang="en-TR" sz="7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727" marR="21727" marT="29094" marB="29094">
                    <a:lnL w="28575" cap="flat" cmpd="sng" algn="ctr">
                      <a:noFill/>
                      <a:prstDash val="solid"/>
                    </a:lnL>
                    <a:lnR w="12700" cmpd="sng">
                      <a:noFill/>
                      <a:prstDash val="solid"/>
                    </a:lnR>
                    <a:lnT w="12700" cmpd="sng">
                      <a:noFill/>
                      <a:prstDash val="solid"/>
                    </a:lnT>
                    <a:lnB w="12700" cmpd="sng">
                      <a:noFill/>
                      <a:prstDash val="solid"/>
                    </a:lnB>
                    <a:noFill/>
                  </a:tcPr>
                </a:tc>
                <a:tc>
                  <a:txBody>
                    <a:bodyPr/>
                    <a:lstStyle/>
                    <a:p>
                      <a:pPr>
                        <a:lnSpc>
                          <a:spcPct val="107000"/>
                        </a:lnSpc>
                        <a:spcAft>
                          <a:spcPts val="800"/>
                        </a:spcAft>
                      </a:pPr>
                      <a:r>
                        <a:rPr lang="en-GB" sz="700" cap="none" spc="0">
                          <a:solidFill>
                            <a:schemeClr val="tx1"/>
                          </a:solidFill>
                          <a:effectLst/>
                        </a:rPr>
                        <a:t>Percentage of personal protective equipment available in stocks comparing with those required by CPRP</a:t>
                      </a:r>
                      <a:endParaRPr lang="en-TR"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727" marR="21727" marT="29094" marB="29094">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l">
                        <a:lnSpc>
                          <a:spcPct val="107000"/>
                        </a:lnSpc>
                        <a:spcAft>
                          <a:spcPts val="800"/>
                        </a:spcAft>
                      </a:pPr>
                      <a:r>
                        <a:rPr lang="en-GB" sz="700" b="1" cap="none" spc="0">
                          <a:solidFill>
                            <a:schemeClr val="tx1"/>
                          </a:solidFill>
                          <a:effectLst/>
                        </a:rPr>
                        <a:t>This indicator focuses on capacity to deploy supplies.</a:t>
                      </a:r>
                      <a:endParaRPr lang="en-TR" sz="7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727" marR="21727" marT="29094" marB="29094">
                    <a:lnL w="12700" cmpd="sng">
                      <a:noFill/>
                      <a:prstDash val="solid"/>
                    </a:lnL>
                    <a:lnR w="28575" cap="flat" cmpd="sng" algn="ctr">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621963139"/>
                  </a:ext>
                </a:extLst>
              </a:tr>
              <a:tr h="427843">
                <a:tc vMerge="1">
                  <a:txBody>
                    <a:bodyPr/>
                    <a:lstStyle/>
                    <a:p>
                      <a:endParaRPr lang="en-US"/>
                    </a:p>
                  </a:txBody>
                  <a:tcPr/>
                </a:tc>
                <a:tc>
                  <a:txBody>
                    <a:bodyPr/>
                    <a:lstStyle/>
                    <a:p>
                      <a:pPr>
                        <a:lnSpc>
                          <a:spcPct val="107000"/>
                        </a:lnSpc>
                        <a:spcAft>
                          <a:spcPts val="800"/>
                        </a:spcAft>
                      </a:pPr>
                      <a:r>
                        <a:rPr lang="en-GB" sz="600" cap="none" spc="0">
                          <a:solidFill>
                            <a:schemeClr val="tx1"/>
                          </a:solidFill>
                          <a:effectLst/>
                        </a:rPr>
                        <a:t>Implementation index for stakeholders actively participating in CPRP</a:t>
                      </a:r>
                      <a:endParaRPr lang="en-TR" sz="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727" marR="21727" marT="29094" marB="2909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l">
                        <a:lnSpc>
                          <a:spcPct val="107000"/>
                        </a:lnSpc>
                        <a:spcAft>
                          <a:spcPts val="800"/>
                        </a:spcAft>
                      </a:pPr>
                      <a:r>
                        <a:rPr lang="en-GB" sz="700" b="1" cap="none" spc="0">
                          <a:solidFill>
                            <a:schemeClr val="tx1"/>
                          </a:solidFill>
                          <a:effectLst/>
                        </a:rPr>
                        <a:t>Indicates coordination in CPRP and contribution of private sector and civil sector organizations to CPRP.</a:t>
                      </a:r>
                      <a:endParaRPr lang="en-TR" sz="7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727" marR="21727" marT="29094" marB="2909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490121961"/>
                  </a:ext>
                </a:extLst>
              </a:tr>
              <a:tr h="427843">
                <a:tc>
                  <a:txBody>
                    <a:bodyPr/>
                    <a:lstStyle/>
                    <a:p>
                      <a:pPr>
                        <a:lnSpc>
                          <a:spcPct val="107000"/>
                        </a:lnSpc>
                        <a:spcAft>
                          <a:spcPts val="800"/>
                        </a:spcAft>
                      </a:pPr>
                      <a:r>
                        <a:rPr lang="en-GB" sz="700" b="1" cap="none" spc="0">
                          <a:solidFill>
                            <a:schemeClr val="tx1"/>
                          </a:solidFill>
                          <a:effectLst/>
                        </a:rPr>
                        <a:t>Research and Development</a:t>
                      </a:r>
                      <a:endParaRPr lang="en-TR" sz="7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727" marR="21727" marT="29094" marB="29094">
                    <a:lnL w="28575" cap="flat" cmpd="sng" algn="ctr">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nSpc>
                          <a:spcPct val="107000"/>
                        </a:lnSpc>
                        <a:spcAft>
                          <a:spcPts val="800"/>
                        </a:spcAft>
                      </a:pPr>
                      <a:r>
                        <a:rPr lang="en-GB" sz="700" cap="none" spc="0">
                          <a:solidFill>
                            <a:schemeClr val="tx1"/>
                          </a:solidFill>
                          <a:effectLst/>
                        </a:rPr>
                        <a:t>R&amp;D index (based on clinical trials and studies enrolled / being implemented / completed)</a:t>
                      </a:r>
                      <a:endParaRPr lang="en-TR" sz="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727" marR="21727" marT="29094" marB="29094">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l">
                        <a:lnSpc>
                          <a:spcPct val="107000"/>
                        </a:lnSpc>
                        <a:spcAft>
                          <a:spcPts val="800"/>
                        </a:spcAft>
                      </a:pPr>
                      <a:r>
                        <a:rPr lang="en-GB" sz="700" b="1" cap="none" spc="0">
                          <a:solidFill>
                            <a:schemeClr val="tx1"/>
                          </a:solidFill>
                          <a:effectLst/>
                        </a:rPr>
                        <a:t>This indicator focuses on collaboration between scientific, academic and research institutions and involvement of those in implementation of CPRP.</a:t>
                      </a:r>
                      <a:endParaRPr lang="en-TR" sz="7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727" marR="21727" marT="29094" marB="29094">
                    <a:lnL w="12700" cmpd="sng">
                      <a:noFill/>
                      <a:prstDash val="solid"/>
                    </a:lnL>
                    <a:lnR w="28575" cap="flat" cmpd="sng" algn="ctr">
                      <a:noFill/>
                      <a:prstDash val="solid"/>
                    </a:lnR>
                    <a:lnT w="12700" cmpd="sng">
                      <a:noFill/>
                      <a:prstDash val="solid"/>
                    </a:lnT>
                    <a:lnB w="12700" cap="flat" cmpd="sng" algn="ctr">
                      <a:solidFill>
                        <a:schemeClr val="tx1"/>
                      </a:solidFill>
                      <a:prstDash val="solid"/>
                    </a:lnB>
                    <a:noFill/>
                  </a:tcPr>
                </a:tc>
                <a:extLst>
                  <a:ext uri="{0D108BD9-81ED-4DB2-BD59-A6C34878D82A}">
                    <a16:rowId xmlns:a16="http://schemas.microsoft.com/office/drawing/2014/main" val="3361810293"/>
                  </a:ext>
                </a:extLst>
              </a:tr>
              <a:tr h="544318">
                <a:tc>
                  <a:txBody>
                    <a:bodyPr/>
                    <a:lstStyle/>
                    <a:p>
                      <a:pPr>
                        <a:lnSpc>
                          <a:spcPct val="107000"/>
                        </a:lnSpc>
                        <a:spcAft>
                          <a:spcPts val="800"/>
                        </a:spcAft>
                      </a:pPr>
                      <a:r>
                        <a:rPr lang="en-GB" sz="700" b="1" cap="none" spc="0">
                          <a:solidFill>
                            <a:schemeClr val="tx1"/>
                          </a:solidFill>
                          <a:effectLst/>
                        </a:rPr>
                        <a:t>Country Readiness and Response</a:t>
                      </a:r>
                      <a:endParaRPr lang="en-TR" sz="7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727" marR="21727" marT="29094" marB="29094">
                    <a:lnL w="12700" cmpd="sng">
                      <a:noFill/>
                      <a:prstDash val="solid"/>
                    </a:lnL>
                    <a:lnR w="12700" cmpd="sng">
                      <a:noFill/>
                      <a:prstDash val="solid"/>
                    </a:lnR>
                    <a:lnT w="12700" cap="flat" cmpd="sng" algn="ctr">
                      <a:solidFill>
                        <a:schemeClr val="tx1"/>
                      </a:solidFill>
                      <a:prstDash val="solid"/>
                    </a:lnT>
                    <a:lnB w="12700" cmpd="sng">
                      <a:noFill/>
                      <a:prstDash val="solid"/>
                    </a:lnB>
                    <a:noFill/>
                  </a:tcPr>
                </a:tc>
                <a:tc>
                  <a:txBody>
                    <a:bodyPr/>
                    <a:lstStyle/>
                    <a:p>
                      <a:pPr>
                        <a:lnSpc>
                          <a:spcPct val="107000"/>
                        </a:lnSpc>
                        <a:spcAft>
                          <a:spcPts val="800"/>
                        </a:spcAft>
                      </a:pPr>
                      <a:r>
                        <a:rPr lang="en-GB" sz="700" b="1" cap="none" spc="0">
                          <a:solidFill>
                            <a:schemeClr val="tx1"/>
                          </a:solidFill>
                          <a:effectLst/>
                        </a:rPr>
                        <a:t>Preparedness index and Response index </a:t>
                      </a:r>
                      <a:endParaRPr lang="en-TR" sz="7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727" marR="21727" marT="29094" marB="29094">
                    <a:lnL w="12700" cmpd="sng">
                      <a:noFill/>
                      <a:prstDash val="solid"/>
                    </a:lnL>
                    <a:lnR w="12700" cmpd="sng">
                      <a:noFill/>
                      <a:prstDash val="solid"/>
                    </a:lnR>
                    <a:lnT w="12700" cap="flat" cmpd="sng" algn="ctr">
                      <a:solidFill>
                        <a:schemeClr val="tx1"/>
                      </a:solidFill>
                      <a:prstDash val="solid"/>
                    </a:lnT>
                    <a:lnB w="12700" cmpd="sng">
                      <a:noFill/>
                      <a:prstDash val="solid"/>
                    </a:lnB>
                    <a:noFill/>
                  </a:tcPr>
                </a:tc>
                <a:tc>
                  <a:txBody>
                    <a:bodyPr/>
                    <a:lstStyle/>
                    <a:p>
                      <a:pPr algn="l">
                        <a:lnSpc>
                          <a:spcPct val="107000"/>
                        </a:lnSpc>
                        <a:spcAft>
                          <a:spcPts val="800"/>
                        </a:spcAft>
                      </a:pPr>
                      <a:r>
                        <a:rPr lang="en-GB" sz="700" b="1" cap="none" spc="0">
                          <a:solidFill>
                            <a:schemeClr val="tx1"/>
                          </a:solidFill>
                          <a:effectLst/>
                        </a:rPr>
                        <a:t>These indicators demonstrate the level of preparedness and operational readiness (response) based on the capacities defined and allocated for crisis. </a:t>
                      </a:r>
                      <a:endParaRPr lang="en-TR" sz="7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727" marR="21727" marT="29094" marB="29094">
                    <a:lnL w="12700" cmpd="sng">
                      <a:noFill/>
                      <a:prstDash val="solid"/>
                    </a:lnL>
                    <a:lnR w="12700" cmpd="sng">
                      <a:noFill/>
                      <a:prstDash val="solid"/>
                    </a:lnR>
                    <a:lnT w="12700" cap="flat" cmpd="sng" algn="ctr">
                      <a:solidFill>
                        <a:schemeClr val="tx1"/>
                      </a:solidFill>
                      <a:prstDash val="solid"/>
                    </a:lnT>
                    <a:lnB w="12700" cmpd="sng">
                      <a:noFill/>
                      <a:prstDash val="solid"/>
                    </a:lnB>
                    <a:noFill/>
                  </a:tcPr>
                </a:tc>
                <a:extLst>
                  <a:ext uri="{0D108BD9-81ED-4DB2-BD59-A6C34878D82A}">
                    <a16:rowId xmlns:a16="http://schemas.microsoft.com/office/drawing/2014/main" val="479765304"/>
                  </a:ext>
                </a:extLst>
              </a:tr>
            </a:tbl>
          </a:graphicData>
        </a:graphic>
      </p:graphicFrame>
    </p:spTree>
    <p:extLst>
      <p:ext uri="{BB962C8B-B14F-4D97-AF65-F5344CB8AC3E}">
        <p14:creationId xmlns:p14="http://schemas.microsoft.com/office/powerpoint/2010/main" val="17514272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5934D31-4502-7248-A7AA-06B824067E7D}"/>
              </a:ext>
            </a:extLst>
          </p:cNvPr>
          <p:cNvSpPr>
            <a:spLocks noGrp="1"/>
          </p:cNvSpPr>
          <p:nvPr>
            <p:ph type="title"/>
          </p:nvPr>
        </p:nvSpPr>
        <p:spPr>
          <a:xfrm>
            <a:off x="5498590" y="988741"/>
            <a:ext cx="5888754" cy="4880518"/>
          </a:xfrm>
          <a:noFill/>
          <a:ln>
            <a:noFill/>
          </a:ln>
        </p:spPr>
        <p:txBody>
          <a:bodyPr vert="horz" wrap="square" lIns="274320" tIns="182880" rIns="274320" bIns="182880" rtlCol="0" anchor="ctr" anchorCtr="1">
            <a:normAutofit/>
          </a:bodyPr>
          <a:lstStyle/>
          <a:p>
            <a:pPr algn="l"/>
            <a:r>
              <a:rPr lang="en-US" sz="4800" kern="1200" cap="all" spc="200" baseline="0" dirty="0">
                <a:solidFill>
                  <a:schemeClr val="tx1"/>
                </a:solidFill>
                <a:latin typeface="+mj-lt"/>
                <a:ea typeface="+mj-ea"/>
                <a:cs typeface="+mj-cs"/>
              </a:rPr>
              <a:t>Findings of the review</a:t>
            </a:r>
          </a:p>
        </p:txBody>
      </p:sp>
      <p:sp>
        <p:nvSpPr>
          <p:cNvPr id="15" name="Rectangle 14">
            <a:extLst>
              <a:ext uri="{FF2B5EF4-FFF2-40B4-BE49-F238E27FC236}">
                <a16:creationId xmlns:a16="http://schemas.microsoft.com/office/drawing/2014/main" id="{6E5BD17F-C95C-40ED-8D04-03295D46F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bg2">
              <a:alpha val="8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7" name="Rectangle 16">
            <a:extLst>
              <a:ext uri="{FF2B5EF4-FFF2-40B4-BE49-F238E27FC236}">
                <a16:creationId xmlns:a16="http://schemas.microsoft.com/office/drawing/2014/main" id="{4203DEB5-0B19-4F8E-84E2-00F5861C96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321564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926407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0">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69E5BB-6859-F349-AF46-A5F1741FC771}"/>
              </a:ext>
            </a:extLst>
          </p:cNvPr>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sz="2200"/>
              <a:t>methodology</a:t>
            </a:r>
          </a:p>
        </p:txBody>
      </p:sp>
      <p:pic>
        <p:nvPicPr>
          <p:cNvPr id="4" name="Content Placeholder 3">
            <a:extLst>
              <a:ext uri="{FF2B5EF4-FFF2-40B4-BE49-F238E27FC236}">
                <a16:creationId xmlns:a16="http://schemas.microsoft.com/office/drawing/2014/main" id="{E58BEE22-997D-F648-B851-6D3BFD56FCCE}"/>
              </a:ext>
            </a:extLst>
          </p:cNvPr>
          <p:cNvPicPr>
            <a:picLocks noGrp="1" noChangeAspect="1"/>
          </p:cNvPicPr>
          <p:nvPr>
            <p:ph idx="1"/>
          </p:nvPr>
        </p:nvPicPr>
        <p:blipFill>
          <a:blip r:embed="rId2"/>
          <a:stretch>
            <a:fillRect/>
          </a:stretch>
        </p:blipFill>
        <p:spPr>
          <a:xfrm>
            <a:off x="5294376" y="1535179"/>
            <a:ext cx="6257544" cy="3472935"/>
          </a:xfrm>
          <a:prstGeom prst="rect">
            <a:avLst/>
          </a:prstGeom>
        </p:spPr>
      </p:pic>
    </p:spTree>
    <p:extLst>
      <p:ext uri="{BB962C8B-B14F-4D97-AF65-F5344CB8AC3E}">
        <p14:creationId xmlns:p14="http://schemas.microsoft.com/office/powerpoint/2010/main" val="36215720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4DDC-5EC0-4648-B83C-9F812451FA1F}"/>
              </a:ext>
            </a:extLst>
          </p:cNvPr>
          <p:cNvSpPr>
            <a:spLocks noGrp="1"/>
          </p:cNvSpPr>
          <p:nvPr>
            <p:ph type="title"/>
          </p:nvPr>
        </p:nvSpPr>
        <p:spPr/>
        <p:txBody>
          <a:bodyPr/>
          <a:lstStyle/>
          <a:p>
            <a:r>
              <a:rPr lang="en-GB" dirty="0"/>
              <a:t>economic recovery and post crisis actions</a:t>
            </a:r>
            <a:r>
              <a:rPr lang="en-TR" dirty="0"/>
              <a:t> </a:t>
            </a:r>
            <a:endParaRPr lang="en-US" dirty="0"/>
          </a:p>
        </p:txBody>
      </p:sp>
      <p:sp>
        <p:nvSpPr>
          <p:cNvPr id="3" name="Content Placeholder 2">
            <a:extLst>
              <a:ext uri="{FF2B5EF4-FFF2-40B4-BE49-F238E27FC236}">
                <a16:creationId xmlns:a16="http://schemas.microsoft.com/office/drawing/2014/main" id="{5C6A4C97-7CD1-8D4E-986D-D504A53A6A22}"/>
              </a:ext>
            </a:extLst>
          </p:cNvPr>
          <p:cNvSpPr>
            <a:spLocks noGrp="1"/>
          </p:cNvSpPr>
          <p:nvPr>
            <p:ph idx="1"/>
          </p:nvPr>
        </p:nvSpPr>
        <p:spPr/>
        <p:txBody>
          <a:bodyPr>
            <a:normAutofit fontScale="92500" lnSpcReduction="10000"/>
          </a:bodyPr>
          <a:lstStyle/>
          <a:p>
            <a:pPr marL="0" indent="0">
              <a:buNone/>
            </a:pPr>
            <a:r>
              <a:rPr lang="en-GB" b="1" dirty="0"/>
              <a:t>The negative effect of the pandemic on Georgia’s economy:</a:t>
            </a:r>
            <a:endParaRPr lang="en-TR" dirty="0"/>
          </a:p>
          <a:p>
            <a:pPr lvl="1"/>
            <a:r>
              <a:rPr lang="en-GB" dirty="0"/>
              <a:t>Economic growth: -4%</a:t>
            </a:r>
            <a:endParaRPr lang="en-TR" dirty="0"/>
          </a:p>
          <a:p>
            <a:pPr lvl="1"/>
            <a:r>
              <a:rPr lang="en-GB" dirty="0"/>
              <a:t>Budgetary revenues: -1.8 billion GEL</a:t>
            </a:r>
            <a:endParaRPr lang="en-TR" dirty="0"/>
          </a:p>
          <a:p>
            <a:pPr lvl="1"/>
            <a:r>
              <a:rPr lang="en-GB" dirty="0"/>
              <a:t>Reduction of current expenses: 300 million GEL</a:t>
            </a:r>
            <a:endParaRPr lang="en-TR" dirty="0"/>
          </a:p>
          <a:p>
            <a:pPr lvl="1"/>
            <a:r>
              <a:rPr lang="en-GB" dirty="0"/>
              <a:t>International partners have allocated 3 billion USD for the country’s economy</a:t>
            </a:r>
            <a:endParaRPr lang="en-TR" dirty="0"/>
          </a:p>
          <a:p>
            <a:pPr marL="0" indent="0">
              <a:buNone/>
            </a:pPr>
            <a:r>
              <a:rPr lang="en-GB" b="1" dirty="0"/>
              <a:t>The budget for the fight against COVID-19 (3.5 billion GEL)</a:t>
            </a:r>
            <a:endParaRPr lang="en-TR" dirty="0"/>
          </a:p>
          <a:p>
            <a:pPr lvl="1"/>
            <a:r>
              <a:rPr lang="en-GB" dirty="0"/>
              <a:t>Caring for citizens and providing them with social support: 1.035 billion GEL</a:t>
            </a:r>
            <a:endParaRPr lang="en-TR" dirty="0"/>
          </a:p>
          <a:p>
            <a:pPr lvl="1"/>
            <a:r>
              <a:rPr lang="en-GB" dirty="0"/>
              <a:t>Caring for the economy and supporting entrepreneurs: 2.11 billion GEL</a:t>
            </a:r>
            <a:endParaRPr lang="en-TR" dirty="0"/>
          </a:p>
          <a:p>
            <a:pPr lvl="1"/>
            <a:r>
              <a:rPr lang="en-GB" dirty="0"/>
              <a:t>Strengthening the health care system and fighting against the pandemic: 350 million GEL </a:t>
            </a:r>
            <a:endParaRPr lang="en-TR" dirty="0"/>
          </a:p>
          <a:p>
            <a:endParaRPr lang="en-US" dirty="0"/>
          </a:p>
        </p:txBody>
      </p:sp>
    </p:spTree>
    <p:extLst>
      <p:ext uri="{BB962C8B-B14F-4D97-AF65-F5344CB8AC3E}">
        <p14:creationId xmlns:p14="http://schemas.microsoft.com/office/powerpoint/2010/main" val="38304251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a:extLst>
              <a:ext uri="{FF2B5EF4-FFF2-40B4-BE49-F238E27FC236}">
                <a16:creationId xmlns:a16="http://schemas.microsoft.com/office/drawing/2014/main" id="{78E412D5-3A04-294A-B28D-CD75813D1E91}"/>
              </a:ext>
            </a:extLst>
          </p:cNvPr>
          <p:cNvGraphicFramePr>
            <a:graphicFrameLocks noGrp="1"/>
          </p:cNvGraphicFramePr>
          <p:nvPr>
            <p:ph idx="1"/>
            <p:extLst>
              <p:ext uri="{D42A27DB-BD31-4B8C-83A1-F6EECF244321}">
                <p14:modId xmlns:p14="http://schemas.microsoft.com/office/powerpoint/2010/main" val="3101839047"/>
              </p:ext>
            </p:extLst>
          </p:nvPr>
        </p:nvGraphicFramePr>
        <p:xfrm>
          <a:off x="1266093" y="695016"/>
          <a:ext cx="9318600" cy="50978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a:extLst>
              <a:ext uri="{FF2B5EF4-FFF2-40B4-BE49-F238E27FC236}">
                <a16:creationId xmlns:a16="http://schemas.microsoft.com/office/drawing/2014/main" id="{054BECD3-E631-6C43-94F8-16A0A41360C7}"/>
              </a:ext>
            </a:extLst>
          </p:cNvPr>
          <p:cNvSpPr txBox="1"/>
          <p:nvPr/>
        </p:nvSpPr>
        <p:spPr>
          <a:xfrm>
            <a:off x="7296442" y="221227"/>
            <a:ext cx="3657600" cy="1369606"/>
          </a:xfrm>
          <a:prstGeom prst="rect">
            <a:avLst/>
          </a:prstGeom>
          <a:noFill/>
        </p:spPr>
        <p:txBody>
          <a:bodyPr wrap="square" rtlCol="0">
            <a:spAutoFit/>
          </a:bodyPr>
          <a:lstStyle/>
          <a:p>
            <a:pPr marL="285750" indent="-285750">
              <a:buFont typeface="Arial" panose="020B0604020202020204" pitchFamily="34" charset="0"/>
              <a:buChar char="•"/>
            </a:pPr>
            <a:r>
              <a:rPr lang="en-US" sz="1200" b="1" dirty="0" err="1">
                <a:solidFill>
                  <a:srgbClr val="9BAFB6"/>
                </a:solidFill>
              </a:rPr>
              <a:t>GoG</a:t>
            </a:r>
            <a:r>
              <a:rPr lang="en-US" sz="1200" b="1" dirty="0">
                <a:solidFill>
                  <a:srgbClr val="9BAFB6"/>
                </a:solidFill>
              </a:rPr>
              <a:t> introduced containment measures and governance structures, took steps to support health-care delivery and financing</a:t>
            </a:r>
          </a:p>
          <a:p>
            <a:pPr marL="285750" indent="-285750">
              <a:buFont typeface="Arial" panose="020B0604020202020204" pitchFamily="34" charset="0"/>
              <a:buChar char="•"/>
            </a:pPr>
            <a:r>
              <a:rPr lang="en-US" sz="1200" b="1" dirty="0">
                <a:solidFill>
                  <a:srgbClr val="9BAFB6"/>
                </a:solidFill>
              </a:rPr>
              <a:t>developed and implemented plans and management structure. </a:t>
            </a:r>
          </a:p>
          <a:p>
            <a:pPr marL="285750" indent="-285750">
              <a:buFont typeface="Arial" panose="020B0604020202020204" pitchFamily="34" charset="0"/>
              <a:buChar char="•"/>
            </a:pPr>
            <a:r>
              <a:rPr lang="en-US" sz="1200" b="1" dirty="0">
                <a:solidFill>
                  <a:srgbClr val="9BAFB6"/>
                </a:solidFill>
              </a:rPr>
              <a:t>Risk communication</a:t>
            </a:r>
          </a:p>
          <a:p>
            <a:pPr marL="285750" indent="-285750">
              <a:buFont typeface="Arial" panose="020B0604020202020204" pitchFamily="34" charset="0"/>
              <a:buChar char="•"/>
            </a:pPr>
            <a:endParaRPr lang="en-US" sz="1050" b="1" dirty="0">
              <a:solidFill>
                <a:srgbClr val="9BAFB6"/>
              </a:solidFill>
              <a:effectLst/>
            </a:endParaRPr>
          </a:p>
        </p:txBody>
      </p:sp>
      <p:sp>
        <p:nvSpPr>
          <p:cNvPr id="15" name="TextBox 14">
            <a:extLst>
              <a:ext uri="{FF2B5EF4-FFF2-40B4-BE49-F238E27FC236}">
                <a16:creationId xmlns:a16="http://schemas.microsoft.com/office/drawing/2014/main" id="{F3A47338-1684-DF4B-8F8C-6803AB161C87}"/>
              </a:ext>
            </a:extLst>
          </p:cNvPr>
          <p:cNvSpPr txBox="1"/>
          <p:nvPr/>
        </p:nvSpPr>
        <p:spPr>
          <a:xfrm>
            <a:off x="840474" y="2475255"/>
            <a:ext cx="2514600" cy="830997"/>
          </a:xfrm>
          <a:prstGeom prst="rect">
            <a:avLst/>
          </a:prstGeom>
          <a:noFill/>
        </p:spPr>
        <p:txBody>
          <a:bodyPr wrap="square" rtlCol="0">
            <a:spAutoFit/>
          </a:bodyPr>
          <a:lstStyle/>
          <a:p>
            <a:pPr marL="285750" indent="-285750" algn="r">
              <a:buFont typeface="Arial" panose="020B0604020202020204" pitchFamily="34" charset="0"/>
              <a:buChar char="•"/>
            </a:pPr>
            <a:r>
              <a:rPr lang="en-US" sz="1200" b="1" dirty="0">
                <a:solidFill>
                  <a:srgbClr val="C5B042"/>
                </a:solidFill>
              </a:rPr>
              <a:t>The Ministry, NCDC, health services managers took place regularly </a:t>
            </a:r>
          </a:p>
          <a:p>
            <a:pPr algn="r"/>
            <a:endParaRPr lang="en-US" sz="1200" b="1" dirty="0">
              <a:solidFill>
                <a:srgbClr val="C5B042"/>
              </a:solidFill>
            </a:endParaRPr>
          </a:p>
        </p:txBody>
      </p:sp>
      <p:sp>
        <p:nvSpPr>
          <p:cNvPr id="16" name="TextBox 15">
            <a:extLst>
              <a:ext uri="{FF2B5EF4-FFF2-40B4-BE49-F238E27FC236}">
                <a16:creationId xmlns:a16="http://schemas.microsoft.com/office/drawing/2014/main" id="{DBDC82F5-FBCC-E04E-8A3E-0949F81806C5}"/>
              </a:ext>
            </a:extLst>
          </p:cNvPr>
          <p:cNvSpPr txBox="1"/>
          <p:nvPr/>
        </p:nvSpPr>
        <p:spPr>
          <a:xfrm>
            <a:off x="379754" y="4591552"/>
            <a:ext cx="3657600" cy="1200329"/>
          </a:xfrm>
          <a:prstGeom prst="rect">
            <a:avLst/>
          </a:prstGeom>
          <a:noFill/>
        </p:spPr>
        <p:txBody>
          <a:bodyPr wrap="square" rtlCol="0">
            <a:spAutoFit/>
          </a:bodyPr>
          <a:lstStyle/>
          <a:p>
            <a:pPr marL="285750" indent="-285750" algn="r">
              <a:buFont typeface="Arial" panose="020B0604020202020204" pitchFamily="34" charset="0"/>
              <a:buChar char="•"/>
            </a:pPr>
            <a:r>
              <a:rPr lang="en-US" sz="1200" b="1" dirty="0">
                <a:solidFill>
                  <a:srgbClr val="9FC057"/>
                </a:solidFill>
              </a:rPr>
              <a:t>Multisectoral response led by the Prime Minister</a:t>
            </a:r>
          </a:p>
          <a:p>
            <a:pPr marL="285750" indent="-285750" algn="r">
              <a:buFont typeface="Arial" panose="020B0604020202020204" pitchFamily="34" charset="0"/>
              <a:buChar char="•"/>
            </a:pPr>
            <a:r>
              <a:rPr lang="en-US" sz="1200" b="1" dirty="0">
                <a:solidFill>
                  <a:srgbClr val="9FC057"/>
                </a:solidFill>
              </a:rPr>
              <a:t>Response to outbreak designed around WHO and ECDC recommendations</a:t>
            </a:r>
          </a:p>
          <a:p>
            <a:pPr marL="285750" indent="-285750" algn="r">
              <a:buFont typeface="Arial" panose="020B0604020202020204" pitchFamily="34" charset="0"/>
              <a:buChar char="•"/>
            </a:pPr>
            <a:r>
              <a:rPr lang="en-US" sz="1200" b="1" dirty="0">
                <a:solidFill>
                  <a:srgbClr val="9FC057"/>
                </a:solidFill>
              </a:rPr>
              <a:t>Incidence management team at NCDC established . </a:t>
            </a:r>
          </a:p>
        </p:txBody>
      </p:sp>
      <p:sp>
        <p:nvSpPr>
          <p:cNvPr id="17" name="TextBox 16">
            <a:extLst>
              <a:ext uri="{FF2B5EF4-FFF2-40B4-BE49-F238E27FC236}">
                <a16:creationId xmlns:a16="http://schemas.microsoft.com/office/drawing/2014/main" id="{1E2AD865-C294-2D46-90EA-89BAC1F90512}"/>
              </a:ext>
            </a:extLst>
          </p:cNvPr>
          <p:cNvSpPr txBox="1"/>
          <p:nvPr/>
        </p:nvSpPr>
        <p:spPr>
          <a:xfrm>
            <a:off x="1752600" y="424983"/>
            <a:ext cx="2514600" cy="1200329"/>
          </a:xfrm>
          <a:prstGeom prst="rect">
            <a:avLst/>
          </a:prstGeom>
          <a:noFill/>
        </p:spPr>
        <p:txBody>
          <a:bodyPr wrap="square" rtlCol="0">
            <a:spAutoFit/>
          </a:bodyPr>
          <a:lstStyle/>
          <a:p>
            <a:pPr marL="285750" indent="-285750" algn="r">
              <a:buFont typeface="Arial" panose="020B0604020202020204" pitchFamily="34" charset="0"/>
              <a:buChar char="•"/>
            </a:pPr>
            <a:r>
              <a:rPr lang="en-US" sz="1200" b="1" dirty="0">
                <a:solidFill>
                  <a:srgbClr val="CA6731"/>
                </a:solidFill>
              </a:rPr>
              <a:t>Daily updates prepared and streamed by all medial platforms. </a:t>
            </a:r>
          </a:p>
          <a:p>
            <a:pPr marL="285750" indent="-285750" algn="r">
              <a:buFont typeface="Arial" panose="020B0604020202020204" pitchFamily="34" charset="0"/>
              <a:buChar char="•"/>
            </a:pPr>
            <a:r>
              <a:rPr lang="en-US" sz="1200" b="1" dirty="0">
                <a:solidFill>
                  <a:srgbClr val="CA6731"/>
                </a:solidFill>
              </a:rPr>
              <a:t>Materials are available in six languages  </a:t>
            </a:r>
          </a:p>
          <a:p>
            <a:pPr algn="r"/>
            <a:endParaRPr lang="en-US" sz="1200" b="1" dirty="0">
              <a:solidFill>
                <a:srgbClr val="CA6731"/>
              </a:solidFill>
            </a:endParaRPr>
          </a:p>
        </p:txBody>
      </p:sp>
      <p:sp>
        <p:nvSpPr>
          <p:cNvPr id="18" name="TextBox 17">
            <a:extLst>
              <a:ext uri="{FF2B5EF4-FFF2-40B4-BE49-F238E27FC236}">
                <a16:creationId xmlns:a16="http://schemas.microsoft.com/office/drawing/2014/main" id="{81E70F96-2F75-8D4D-A34E-E66CA790062C}"/>
              </a:ext>
            </a:extLst>
          </p:cNvPr>
          <p:cNvSpPr txBox="1"/>
          <p:nvPr/>
        </p:nvSpPr>
        <p:spPr>
          <a:xfrm>
            <a:off x="8352912" y="2382923"/>
            <a:ext cx="3657600" cy="1015663"/>
          </a:xfrm>
          <a:prstGeom prst="rect">
            <a:avLst/>
          </a:prstGeom>
          <a:noFill/>
        </p:spPr>
        <p:txBody>
          <a:bodyPr wrap="square" rtlCol="0">
            <a:spAutoFit/>
          </a:bodyPr>
          <a:lstStyle>
            <a:defPPr>
              <a:defRPr lang="en-US"/>
            </a:defPPr>
            <a:lvl1pPr marL="285750" indent="-285750">
              <a:buFont typeface="Arial" panose="020B0604020202020204" pitchFamily="34" charset="0"/>
              <a:buChar char="•"/>
              <a:defRPr sz="1400"/>
            </a:lvl1pPr>
          </a:lstStyle>
          <a:p>
            <a:r>
              <a:rPr lang="en-US" sz="1200" b="1" dirty="0">
                <a:solidFill>
                  <a:srgbClr val="8CB6AC"/>
                </a:solidFill>
              </a:rPr>
              <a:t>The Ministerial Order No. 01- 62/o in February 2020;</a:t>
            </a:r>
          </a:p>
          <a:p>
            <a:r>
              <a:rPr lang="en-US" sz="1200" b="1" dirty="0">
                <a:solidFill>
                  <a:srgbClr val="8CB6AC"/>
                </a:solidFill>
              </a:rPr>
              <a:t>Regulations on contact tracing, usage of PPE, sample collection, infection prevention and control.</a:t>
            </a:r>
          </a:p>
        </p:txBody>
      </p:sp>
      <p:sp>
        <p:nvSpPr>
          <p:cNvPr id="19" name="TextBox 18">
            <a:extLst>
              <a:ext uri="{FF2B5EF4-FFF2-40B4-BE49-F238E27FC236}">
                <a16:creationId xmlns:a16="http://schemas.microsoft.com/office/drawing/2014/main" id="{34CDAA9F-63E1-E945-8C1C-811DFFD8721C}"/>
              </a:ext>
            </a:extLst>
          </p:cNvPr>
          <p:cNvSpPr txBox="1"/>
          <p:nvPr/>
        </p:nvSpPr>
        <p:spPr>
          <a:xfrm>
            <a:off x="8127829" y="4591552"/>
            <a:ext cx="3657600" cy="830997"/>
          </a:xfrm>
          <a:prstGeom prst="rect">
            <a:avLst/>
          </a:prstGeom>
          <a:noFill/>
        </p:spPr>
        <p:txBody>
          <a:bodyPr wrap="square" rtlCol="0">
            <a:spAutoFit/>
          </a:bodyPr>
          <a:lstStyle>
            <a:defPPr>
              <a:defRPr lang="en-US"/>
            </a:defPPr>
            <a:lvl1pPr marL="285750" indent="-285750">
              <a:buFont typeface="Arial" panose="020B0604020202020204" pitchFamily="34" charset="0"/>
              <a:buChar char="•"/>
              <a:defRPr sz="1400"/>
            </a:lvl1pPr>
          </a:lstStyle>
          <a:p>
            <a:r>
              <a:rPr lang="en-US" sz="1200" b="1" dirty="0">
                <a:solidFill>
                  <a:srgbClr val="7BB88C"/>
                </a:solidFill>
              </a:rPr>
              <a:t>Approval of Measures to Prevent the Possible Spread of the New Coronavirus in Georgia and Approval of an Emergency Response Plan” </a:t>
            </a:r>
            <a:endParaRPr lang="en-US" sz="1200" b="1" dirty="0">
              <a:solidFill>
                <a:srgbClr val="7BB88C"/>
              </a:solidFill>
              <a:effectLst/>
            </a:endParaRPr>
          </a:p>
        </p:txBody>
      </p:sp>
      <p:sp>
        <p:nvSpPr>
          <p:cNvPr id="20" name="TextBox 19">
            <a:extLst>
              <a:ext uri="{FF2B5EF4-FFF2-40B4-BE49-F238E27FC236}">
                <a16:creationId xmlns:a16="http://schemas.microsoft.com/office/drawing/2014/main" id="{E137970E-0A95-4B4D-BA2E-5DB68FBC8CA5}"/>
              </a:ext>
            </a:extLst>
          </p:cNvPr>
          <p:cNvSpPr txBox="1"/>
          <p:nvPr/>
        </p:nvSpPr>
        <p:spPr>
          <a:xfrm>
            <a:off x="4097798" y="5758817"/>
            <a:ext cx="3657600" cy="1015663"/>
          </a:xfrm>
          <a:prstGeom prst="rect">
            <a:avLst/>
          </a:prstGeom>
          <a:noFill/>
        </p:spPr>
        <p:txBody>
          <a:bodyPr wrap="square" rtlCol="0">
            <a:spAutoFit/>
          </a:bodyPr>
          <a:lstStyle>
            <a:defPPr>
              <a:defRPr lang="en-US"/>
            </a:defPPr>
            <a:lvl1pPr marL="285750" indent="-285750">
              <a:buFont typeface="Arial" panose="020B0604020202020204" pitchFamily="34" charset="0"/>
              <a:buChar char="•"/>
              <a:defRPr sz="1400"/>
            </a:lvl1pPr>
          </a:lstStyle>
          <a:p>
            <a:r>
              <a:rPr lang="en-US" sz="1200" b="1" dirty="0">
                <a:solidFill>
                  <a:srgbClr val="7ABC69"/>
                </a:solidFill>
              </a:rPr>
              <a:t>Physical distancing, lockdown and quarantine, and mask wearing were also among strategies that were introduced (and later lifted) gradually and differently across the country . </a:t>
            </a:r>
          </a:p>
        </p:txBody>
      </p:sp>
      <p:sp>
        <p:nvSpPr>
          <p:cNvPr id="21" name="Oval 20">
            <a:extLst>
              <a:ext uri="{FF2B5EF4-FFF2-40B4-BE49-F238E27FC236}">
                <a16:creationId xmlns:a16="http://schemas.microsoft.com/office/drawing/2014/main" id="{5492D65E-7290-FD4E-9E92-75B11E6496B5}"/>
              </a:ext>
            </a:extLst>
          </p:cNvPr>
          <p:cNvSpPr/>
          <p:nvPr/>
        </p:nvSpPr>
        <p:spPr>
          <a:xfrm>
            <a:off x="4639958" y="2022604"/>
            <a:ext cx="2514600" cy="220760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GOVERNANCE</a:t>
            </a:r>
          </a:p>
        </p:txBody>
      </p:sp>
    </p:spTree>
    <p:extLst>
      <p:ext uri="{BB962C8B-B14F-4D97-AF65-F5344CB8AC3E}">
        <p14:creationId xmlns:p14="http://schemas.microsoft.com/office/powerpoint/2010/main" val="13072949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p Arrow 5">
            <a:extLst>
              <a:ext uri="{FF2B5EF4-FFF2-40B4-BE49-F238E27FC236}">
                <a16:creationId xmlns:a16="http://schemas.microsoft.com/office/drawing/2014/main" id="{50E1D483-E08A-1E41-910E-521FFB84DA33}"/>
              </a:ext>
            </a:extLst>
          </p:cNvPr>
          <p:cNvSpPr/>
          <p:nvPr/>
        </p:nvSpPr>
        <p:spPr>
          <a:xfrm>
            <a:off x="590" y="0"/>
            <a:ext cx="2307101" cy="6471136"/>
          </a:xfrm>
          <a:prstGeom prst="up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a:extLst>
              <a:ext uri="{FF2B5EF4-FFF2-40B4-BE49-F238E27FC236}">
                <a16:creationId xmlns:a16="http://schemas.microsoft.com/office/drawing/2014/main" id="{399AFD37-6FC9-A448-92C5-EDF263543E6A}"/>
              </a:ext>
            </a:extLst>
          </p:cNvPr>
          <p:cNvSpPr/>
          <p:nvPr/>
        </p:nvSpPr>
        <p:spPr>
          <a:xfrm>
            <a:off x="2360014" y="3"/>
            <a:ext cx="2307101" cy="6471133"/>
          </a:xfrm>
          <a:prstGeom prst="up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a:extLst>
              <a:ext uri="{FF2B5EF4-FFF2-40B4-BE49-F238E27FC236}">
                <a16:creationId xmlns:a16="http://schemas.microsoft.com/office/drawing/2014/main" id="{3C5609F8-9F29-8847-9C93-DAD961F7EC71}"/>
              </a:ext>
            </a:extLst>
          </p:cNvPr>
          <p:cNvSpPr/>
          <p:nvPr/>
        </p:nvSpPr>
        <p:spPr>
          <a:xfrm>
            <a:off x="4872533" y="0"/>
            <a:ext cx="2307101" cy="6471137"/>
          </a:xfrm>
          <a:prstGeom prst="upArrow">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a:extLst>
              <a:ext uri="{FF2B5EF4-FFF2-40B4-BE49-F238E27FC236}">
                <a16:creationId xmlns:a16="http://schemas.microsoft.com/office/drawing/2014/main" id="{E9341720-C420-BE41-970E-6817B51235D7}"/>
              </a:ext>
            </a:extLst>
          </p:cNvPr>
          <p:cNvSpPr/>
          <p:nvPr/>
        </p:nvSpPr>
        <p:spPr>
          <a:xfrm>
            <a:off x="7365459" y="1635"/>
            <a:ext cx="2307101" cy="6471136"/>
          </a:xfrm>
          <a:prstGeom prst="upArrow">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a:extLst>
              <a:ext uri="{FF2B5EF4-FFF2-40B4-BE49-F238E27FC236}">
                <a16:creationId xmlns:a16="http://schemas.microsoft.com/office/drawing/2014/main" id="{04ADB2C6-8408-B544-8005-067DEA7A3137}"/>
              </a:ext>
            </a:extLst>
          </p:cNvPr>
          <p:cNvSpPr/>
          <p:nvPr/>
        </p:nvSpPr>
        <p:spPr>
          <a:xfrm>
            <a:off x="9884899" y="-27495"/>
            <a:ext cx="2307101" cy="6471137"/>
          </a:xfrm>
          <a:prstGeom prst="up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3A9428C-AC3A-D244-9955-F75E9E67A828}"/>
              </a:ext>
            </a:extLst>
          </p:cNvPr>
          <p:cNvSpPr/>
          <p:nvPr/>
        </p:nvSpPr>
        <p:spPr>
          <a:xfrm>
            <a:off x="-46424" y="1599523"/>
            <a:ext cx="12238424" cy="614822"/>
          </a:xfrm>
          <a:prstGeom prst="rect">
            <a:avLst/>
          </a:prstGeom>
          <a:solidFill>
            <a:srgbClr val="FAB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Financing</a:t>
            </a:r>
          </a:p>
        </p:txBody>
      </p:sp>
      <p:grpSp>
        <p:nvGrpSpPr>
          <p:cNvPr id="14" name="Group 13">
            <a:extLst>
              <a:ext uri="{FF2B5EF4-FFF2-40B4-BE49-F238E27FC236}">
                <a16:creationId xmlns:a16="http://schemas.microsoft.com/office/drawing/2014/main" id="{43B73D84-92AF-B844-B092-DD00F5153E29}"/>
              </a:ext>
            </a:extLst>
          </p:cNvPr>
          <p:cNvGrpSpPr/>
          <p:nvPr/>
        </p:nvGrpSpPr>
        <p:grpSpPr>
          <a:xfrm>
            <a:off x="-53049" y="2373273"/>
            <a:ext cx="2307101" cy="4484727"/>
            <a:chOff x="98708" y="2373841"/>
            <a:chExt cx="2307101" cy="4484727"/>
          </a:xfrm>
        </p:grpSpPr>
        <p:sp>
          <p:nvSpPr>
            <p:cNvPr id="12" name="Rectangle 11">
              <a:extLst>
                <a:ext uri="{FF2B5EF4-FFF2-40B4-BE49-F238E27FC236}">
                  <a16:creationId xmlns:a16="http://schemas.microsoft.com/office/drawing/2014/main" id="{090B3D20-5204-9F49-9364-3518A238C44F}"/>
                </a:ext>
              </a:extLst>
            </p:cNvPr>
            <p:cNvSpPr/>
            <p:nvPr/>
          </p:nvSpPr>
          <p:spPr>
            <a:xfrm>
              <a:off x="98708" y="3235566"/>
              <a:ext cx="2307101" cy="362300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400" dirty="0"/>
                <a:t>Rationing and financial decisions on use of available technologies are made daily;</a:t>
              </a:r>
            </a:p>
            <a:p>
              <a:pPr marL="285750" indent="-285750">
                <a:buFont typeface="Arial" panose="020B0604020202020204" pitchFamily="34" charset="0"/>
                <a:buChar char="•"/>
              </a:pPr>
              <a:r>
                <a:rPr lang="en-US" sz="1400" dirty="0"/>
                <a:t>In times of crisis, makers are willing to devote any amount to rescue all COVID-19 patient. </a:t>
              </a:r>
            </a:p>
            <a:p>
              <a:pPr marL="285750" indent="-285750">
                <a:buFont typeface="Arial" panose="020B0604020202020204" pitchFamily="34" charset="0"/>
                <a:buChar char="•"/>
              </a:pPr>
              <a:endParaRPr lang="en-US" sz="1400" dirty="0"/>
            </a:p>
            <a:p>
              <a:pPr algn="ctr"/>
              <a:endParaRPr lang="en-US" sz="1400" dirty="0"/>
            </a:p>
          </p:txBody>
        </p:sp>
        <p:sp>
          <p:nvSpPr>
            <p:cNvPr id="13" name="Rectangle 12">
              <a:extLst>
                <a:ext uri="{FF2B5EF4-FFF2-40B4-BE49-F238E27FC236}">
                  <a16:creationId xmlns:a16="http://schemas.microsoft.com/office/drawing/2014/main" id="{52A4DE7E-F4D3-FF47-A1AA-2CAA28E7CF2E}"/>
                </a:ext>
              </a:extLst>
            </p:cNvPr>
            <p:cNvSpPr/>
            <p:nvPr/>
          </p:nvSpPr>
          <p:spPr>
            <a:xfrm>
              <a:off x="98708" y="2373841"/>
              <a:ext cx="2287992" cy="70222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Economics of response</a:t>
              </a:r>
            </a:p>
          </p:txBody>
        </p:sp>
      </p:grpSp>
      <p:grpSp>
        <p:nvGrpSpPr>
          <p:cNvPr id="15" name="Group 14">
            <a:extLst>
              <a:ext uri="{FF2B5EF4-FFF2-40B4-BE49-F238E27FC236}">
                <a16:creationId xmlns:a16="http://schemas.microsoft.com/office/drawing/2014/main" id="{90EC9934-6785-1E4A-97C5-876EFF1F036B}"/>
              </a:ext>
            </a:extLst>
          </p:cNvPr>
          <p:cNvGrpSpPr/>
          <p:nvPr/>
        </p:nvGrpSpPr>
        <p:grpSpPr>
          <a:xfrm>
            <a:off x="2347460" y="2362221"/>
            <a:ext cx="2307101" cy="4484727"/>
            <a:chOff x="98708" y="2373841"/>
            <a:chExt cx="2307101" cy="4484727"/>
          </a:xfrm>
        </p:grpSpPr>
        <p:sp>
          <p:nvSpPr>
            <p:cNvPr id="16" name="Rectangle 15">
              <a:extLst>
                <a:ext uri="{FF2B5EF4-FFF2-40B4-BE49-F238E27FC236}">
                  <a16:creationId xmlns:a16="http://schemas.microsoft.com/office/drawing/2014/main" id="{C864FA5A-45B2-5244-8CEA-D446E6C2E121}"/>
                </a:ext>
              </a:extLst>
            </p:cNvPr>
            <p:cNvSpPr/>
            <p:nvPr/>
          </p:nvSpPr>
          <p:spPr>
            <a:xfrm>
              <a:off x="98708" y="3235566"/>
              <a:ext cx="2307101" cy="362300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400" dirty="0"/>
                <a:t>The Government covers all costs associated with the management of COVID-19.;</a:t>
              </a:r>
            </a:p>
            <a:p>
              <a:pPr marL="285750" indent="-285750">
                <a:buFont typeface="Arial" panose="020B0604020202020204" pitchFamily="34" charset="0"/>
                <a:buChar char="•"/>
              </a:pPr>
              <a:r>
                <a:rPr lang="en-US" sz="1400" dirty="0"/>
                <a:t>SSA reimburse health care providers in accordance with the Decree No 36 (</a:t>
              </a:r>
              <a:r>
                <a:rPr lang="en-US" sz="1400" dirty="0" err="1"/>
                <a:t>GoG</a:t>
              </a:r>
              <a:r>
                <a:rPr lang="en-US" sz="1400" dirty="0"/>
                <a:t>)</a:t>
              </a:r>
            </a:p>
            <a:p>
              <a:pPr marL="285750" indent="-285750">
                <a:buFont typeface="Arial" panose="020B0604020202020204" pitchFamily="34" charset="0"/>
                <a:buChar char="•"/>
              </a:pPr>
              <a:r>
                <a:rPr lang="en-US" sz="1400" dirty="0"/>
                <a:t>Temporary transfer to public and private hospitals in the form of a global budget to ensure standby readiness.</a:t>
              </a:r>
            </a:p>
            <a:p>
              <a:pPr marL="285750" indent="-285750">
                <a:buFont typeface="Arial" panose="020B0604020202020204" pitchFamily="34" charset="0"/>
                <a:buChar char="•"/>
              </a:pPr>
              <a:endParaRPr lang="en-US" sz="1400" dirty="0"/>
            </a:p>
            <a:p>
              <a:pPr algn="ctr"/>
              <a:endParaRPr lang="en-US" sz="1400" dirty="0"/>
            </a:p>
          </p:txBody>
        </p:sp>
        <p:sp>
          <p:nvSpPr>
            <p:cNvPr id="17" name="Rectangle 16">
              <a:extLst>
                <a:ext uri="{FF2B5EF4-FFF2-40B4-BE49-F238E27FC236}">
                  <a16:creationId xmlns:a16="http://schemas.microsoft.com/office/drawing/2014/main" id="{B812CC3F-D5AB-E24F-AB95-536F7C06E7C1}"/>
                </a:ext>
              </a:extLst>
            </p:cNvPr>
            <p:cNvSpPr/>
            <p:nvPr/>
          </p:nvSpPr>
          <p:spPr>
            <a:xfrm>
              <a:off x="98708" y="2373841"/>
              <a:ext cx="2287992" cy="70222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Financing measures</a:t>
              </a:r>
            </a:p>
          </p:txBody>
        </p:sp>
      </p:grpSp>
      <p:grpSp>
        <p:nvGrpSpPr>
          <p:cNvPr id="18" name="Group 17">
            <a:extLst>
              <a:ext uri="{FF2B5EF4-FFF2-40B4-BE49-F238E27FC236}">
                <a16:creationId xmlns:a16="http://schemas.microsoft.com/office/drawing/2014/main" id="{185B721F-DC0B-3341-BFAF-B59FFFD22B54}"/>
              </a:ext>
            </a:extLst>
          </p:cNvPr>
          <p:cNvGrpSpPr/>
          <p:nvPr/>
        </p:nvGrpSpPr>
        <p:grpSpPr>
          <a:xfrm>
            <a:off x="4799785" y="2371638"/>
            <a:ext cx="2307101" cy="4484727"/>
            <a:chOff x="98708" y="2373841"/>
            <a:chExt cx="2307101" cy="4484727"/>
          </a:xfrm>
        </p:grpSpPr>
        <p:sp>
          <p:nvSpPr>
            <p:cNvPr id="19" name="Rectangle 18">
              <a:extLst>
                <a:ext uri="{FF2B5EF4-FFF2-40B4-BE49-F238E27FC236}">
                  <a16:creationId xmlns:a16="http://schemas.microsoft.com/office/drawing/2014/main" id="{C41E6711-EECE-B34C-A0EC-4B2A5BB22FBF}"/>
                </a:ext>
              </a:extLst>
            </p:cNvPr>
            <p:cNvSpPr/>
            <p:nvPr/>
          </p:nvSpPr>
          <p:spPr>
            <a:xfrm>
              <a:off x="98708" y="3235566"/>
              <a:ext cx="2307101" cy="362300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400" dirty="0"/>
                <a:t>Initial COVID-19-related budget was </a:t>
              </a:r>
              <a:r>
                <a:rPr lang="en-US" sz="1400" b="1" dirty="0"/>
                <a:t>GEL 3.5 billion;</a:t>
              </a:r>
            </a:p>
            <a:p>
              <a:pPr marL="285750" indent="-285750">
                <a:buFont typeface="Arial" panose="020B0604020202020204" pitchFamily="34" charset="0"/>
                <a:buChar char="•"/>
              </a:pPr>
              <a:r>
                <a:rPr lang="en-US" sz="1400" b="1" dirty="0"/>
                <a:t>G</a:t>
              </a:r>
              <a:r>
                <a:rPr lang="en-US" sz="1400" dirty="0"/>
                <a:t>EL </a:t>
              </a:r>
              <a:r>
                <a:rPr lang="en-US" sz="1400" b="1" dirty="0"/>
                <a:t>50 million </a:t>
              </a:r>
              <a:r>
                <a:rPr lang="en-US" sz="1400" dirty="0"/>
                <a:t>will be allocated for strengthening the health care system and fighting against the pandemic.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p:txBody>
        </p:sp>
        <p:sp>
          <p:nvSpPr>
            <p:cNvPr id="20" name="Rectangle 19">
              <a:extLst>
                <a:ext uri="{FF2B5EF4-FFF2-40B4-BE49-F238E27FC236}">
                  <a16:creationId xmlns:a16="http://schemas.microsoft.com/office/drawing/2014/main" id="{C86D28BA-8C5D-5341-A8CE-C1325341EC6C}"/>
                </a:ext>
              </a:extLst>
            </p:cNvPr>
            <p:cNvSpPr/>
            <p:nvPr/>
          </p:nvSpPr>
          <p:spPr>
            <a:xfrm>
              <a:off x="98708" y="2373841"/>
              <a:ext cx="2287992" cy="70222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Domestic funding</a:t>
              </a:r>
            </a:p>
          </p:txBody>
        </p:sp>
      </p:grpSp>
      <p:grpSp>
        <p:nvGrpSpPr>
          <p:cNvPr id="21" name="Group 20">
            <a:extLst>
              <a:ext uri="{FF2B5EF4-FFF2-40B4-BE49-F238E27FC236}">
                <a16:creationId xmlns:a16="http://schemas.microsoft.com/office/drawing/2014/main" id="{33F33D9D-1A66-1744-92B3-137BD9EF8A40}"/>
              </a:ext>
            </a:extLst>
          </p:cNvPr>
          <p:cNvGrpSpPr/>
          <p:nvPr/>
        </p:nvGrpSpPr>
        <p:grpSpPr>
          <a:xfrm>
            <a:off x="9850658" y="2371638"/>
            <a:ext cx="2307101" cy="4484727"/>
            <a:chOff x="98708" y="2373841"/>
            <a:chExt cx="2307101" cy="4484727"/>
          </a:xfrm>
        </p:grpSpPr>
        <p:sp>
          <p:nvSpPr>
            <p:cNvPr id="22" name="Rectangle 21">
              <a:extLst>
                <a:ext uri="{FF2B5EF4-FFF2-40B4-BE49-F238E27FC236}">
                  <a16:creationId xmlns:a16="http://schemas.microsoft.com/office/drawing/2014/main" id="{8C1C174E-DCF7-B848-B58C-E1540752F4AF}"/>
                </a:ext>
              </a:extLst>
            </p:cNvPr>
            <p:cNvSpPr/>
            <p:nvPr/>
          </p:nvSpPr>
          <p:spPr>
            <a:xfrm>
              <a:off x="98708" y="3235566"/>
              <a:ext cx="2307101" cy="362300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400" dirty="0"/>
                <a:t>On 30 March 2020 the European Commission provided </a:t>
              </a:r>
              <a:r>
                <a:rPr lang="en-US" sz="1400" b="1" dirty="0"/>
                <a:t>EUR 20 million </a:t>
              </a:r>
              <a:r>
                <a:rPr lang="en-US" sz="1400" dirty="0"/>
                <a:t>new funds o mitigate the impact of the COVID-19 </a:t>
              </a:r>
              <a:endParaRPr lang="en-US" sz="1100" dirty="0"/>
            </a:p>
            <a:p>
              <a:pPr marL="285750" indent="-285750">
                <a:buFont typeface="Arial" panose="020B0604020202020204" pitchFamily="34" charset="0"/>
                <a:buChar char="•"/>
              </a:pPr>
              <a:r>
                <a:rPr lang="en-US" sz="1400" dirty="0"/>
                <a:t>Around </a:t>
              </a:r>
              <a:r>
                <a:rPr lang="en-US" sz="1400" b="1" dirty="0"/>
                <a:t>EUR 70 million </a:t>
              </a:r>
              <a:r>
                <a:rPr lang="en-US" sz="1400" dirty="0"/>
                <a:t>redirected funds to alleviate socioeconomic consequences </a:t>
              </a:r>
              <a:endParaRPr lang="en-US" sz="1100" dirty="0"/>
            </a:p>
            <a:p>
              <a:endParaRPr lang="en-US" sz="1400" dirty="0"/>
            </a:p>
          </p:txBody>
        </p:sp>
        <p:sp>
          <p:nvSpPr>
            <p:cNvPr id="23" name="Rectangle 22">
              <a:extLst>
                <a:ext uri="{FF2B5EF4-FFF2-40B4-BE49-F238E27FC236}">
                  <a16:creationId xmlns:a16="http://schemas.microsoft.com/office/drawing/2014/main" id="{428F4F7B-CAF7-F64E-80C3-877E4C645085}"/>
                </a:ext>
              </a:extLst>
            </p:cNvPr>
            <p:cNvSpPr/>
            <p:nvPr/>
          </p:nvSpPr>
          <p:spPr>
            <a:xfrm>
              <a:off x="98708" y="2373841"/>
              <a:ext cx="2287992" cy="70222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European Union funding</a:t>
              </a:r>
            </a:p>
          </p:txBody>
        </p:sp>
      </p:grpSp>
      <p:grpSp>
        <p:nvGrpSpPr>
          <p:cNvPr id="24" name="Group 23">
            <a:extLst>
              <a:ext uri="{FF2B5EF4-FFF2-40B4-BE49-F238E27FC236}">
                <a16:creationId xmlns:a16="http://schemas.microsoft.com/office/drawing/2014/main" id="{2E79DFF2-934A-1540-8851-59DF975A38A8}"/>
              </a:ext>
            </a:extLst>
          </p:cNvPr>
          <p:cNvGrpSpPr/>
          <p:nvPr/>
        </p:nvGrpSpPr>
        <p:grpSpPr>
          <a:xfrm>
            <a:off x="7328065" y="2346349"/>
            <a:ext cx="2307101" cy="4484727"/>
            <a:chOff x="98708" y="2373841"/>
            <a:chExt cx="2307101" cy="4484727"/>
          </a:xfrm>
        </p:grpSpPr>
        <p:sp>
          <p:nvSpPr>
            <p:cNvPr id="25" name="Rectangle 24">
              <a:extLst>
                <a:ext uri="{FF2B5EF4-FFF2-40B4-BE49-F238E27FC236}">
                  <a16:creationId xmlns:a16="http://schemas.microsoft.com/office/drawing/2014/main" id="{A205EECA-0EBA-6746-A597-07F272A60BE0}"/>
                </a:ext>
              </a:extLst>
            </p:cNvPr>
            <p:cNvSpPr/>
            <p:nvPr/>
          </p:nvSpPr>
          <p:spPr>
            <a:xfrm>
              <a:off x="98708" y="3235566"/>
              <a:ext cx="2307101" cy="362300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The amount of funds is totaling USD 1.5 billion, of which </a:t>
              </a:r>
              <a:endParaRPr lang="en-US" sz="1100" dirty="0"/>
            </a:p>
            <a:p>
              <a:pPr marL="285750" indent="-285750">
                <a:buFont typeface="Arial" panose="020B0604020202020204" pitchFamily="34" charset="0"/>
                <a:buChar char="•"/>
              </a:pPr>
              <a:r>
                <a:rPr lang="en-US" sz="1400" dirty="0"/>
                <a:t>IMF – USD 200 million </a:t>
              </a:r>
            </a:p>
            <a:p>
              <a:pPr marL="285750" indent="-285750">
                <a:buFont typeface="Arial" panose="020B0604020202020204" pitchFamily="34" charset="0"/>
                <a:buChar char="•"/>
              </a:pPr>
              <a:r>
                <a:rPr lang="en-US" sz="1400" dirty="0"/>
                <a:t>ADB – USD 400 million </a:t>
              </a:r>
            </a:p>
            <a:p>
              <a:pPr marL="285750" indent="-285750">
                <a:buFont typeface="Arial" panose="020B0604020202020204" pitchFamily="34" charset="0"/>
                <a:buChar char="•"/>
              </a:pPr>
              <a:r>
                <a:rPr lang="en-US" sz="1400" dirty="0"/>
                <a:t>AFD – USD 200 million </a:t>
              </a:r>
            </a:p>
            <a:p>
              <a:pPr marL="285750" indent="-285750">
                <a:buFont typeface="Arial" panose="020B0604020202020204" pitchFamily="34" charset="0"/>
                <a:buChar char="•"/>
              </a:pPr>
              <a:r>
                <a:rPr lang="en-US" sz="1400" dirty="0"/>
                <a:t>WB – USD 250 million </a:t>
              </a:r>
            </a:p>
            <a:p>
              <a:pPr marL="285750" indent="-285750">
                <a:buFont typeface="Arial" panose="020B0604020202020204" pitchFamily="34" charset="0"/>
                <a:buChar char="•"/>
              </a:pPr>
              <a:r>
                <a:rPr lang="en-US" sz="1400" dirty="0" err="1"/>
                <a:t>KfW</a:t>
              </a:r>
              <a:r>
                <a:rPr lang="en-US" sz="1400" dirty="0"/>
                <a:t> – USD 250 million </a:t>
              </a:r>
            </a:p>
            <a:p>
              <a:pPr marL="285750" indent="-285750">
                <a:buFont typeface="Arial" panose="020B0604020202020204" pitchFamily="34" charset="0"/>
                <a:buChar char="•"/>
              </a:pPr>
              <a:r>
                <a:rPr lang="en-US" sz="1400" dirty="0"/>
                <a:t>EU – USD 200 million </a:t>
              </a:r>
            </a:p>
            <a:p>
              <a:pPr marL="285750" indent="-285750">
                <a:buFont typeface="Arial" panose="020B0604020202020204" pitchFamily="34" charset="0"/>
                <a:buChar char="•"/>
              </a:pPr>
              <a:r>
                <a:rPr lang="en-US" sz="1400" dirty="0"/>
                <a:t>AIIB – USD 100 million </a:t>
              </a:r>
            </a:p>
            <a:p>
              <a:endParaRPr lang="en-US" sz="1200" dirty="0"/>
            </a:p>
          </p:txBody>
        </p:sp>
        <p:sp>
          <p:nvSpPr>
            <p:cNvPr id="26" name="Rectangle 25">
              <a:extLst>
                <a:ext uri="{FF2B5EF4-FFF2-40B4-BE49-F238E27FC236}">
                  <a16:creationId xmlns:a16="http://schemas.microsoft.com/office/drawing/2014/main" id="{C6F5C95A-D7C8-7042-9658-4A279CE19371}"/>
                </a:ext>
              </a:extLst>
            </p:cNvPr>
            <p:cNvSpPr/>
            <p:nvPr/>
          </p:nvSpPr>
          <p:spPr>
            <a:xfrm>
              <a:off x="98708" y="2373841"/>
              <a:ext cx="2287992" cy="70222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Donor funding</a:t>
              </a:r>
            </a:p>
          </p:txBody>
        </p:sp>
      </p:grpSp>
    </p:spTree>
    <p:extLst>
      <p:ext uri="{BB962C8B-B14F-4D97-AF65-F5344CB8AC3E}">
        <p14:creationId xmlns:p14="http://schemas.microsoft.com/office/powerpoint/2010/main" val="5969215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235A6-8033-664F-B0A6-F573D6F73975}"/>
              </a:ext>
            </a:extLst>
          </p:cNvPr>
          <p:cNvSpPr>
            <a:spLocks noGrp="1"/>
          </p:cNvSpPr>
          <p:nvPr>
            <p:ph type="title"/>
          </p:nvPr>
        </p:nvSpPr>
        <p:spPr>
          <a:xfrm>
            <a:off x="2231136" y="412376"/>
            <a:ext cx="7729728" cy="1188720"/>
          </a:xfrm>
        </p:spPr>
        <p:txBody>
          <a:bodyPr>
            <a:normAutofit/>
          </a:bodyPr>
          <a:lstStyle/>
          <a:p>
            <a:r>
              <a:rPr lang="en-GB" dirty="0"/>
              <a:t>Resources</a:t>
            </a:r>
            <a:endParaRPr lang="en-US" dirty="0"/>
          </a:p>
        </p:txBody>
      </p:sp>
      <p:graphicFrame>
        <p:nvGraphicFramePr>
          <p:cNvPr id="10" name="Content Placeholder 9">
            <a:extLst>
              <a:ext uri="{FF2B5EF4-FFF2-40B4-BE49-F238E27FC236}">
                <a16:creationId xmlns:a16="http://schemas.microsoft.com/office/drawing/2014/main" id="{50E33CAC-71D4-074B-A00E-A91E41EA9B1E}"/>
              </a:ext>
            </a:extLst>
          </p:cNvPr>
          <p:cNvGraphicFramePr>
            <a:graphicFrameLocks noGrp="1"/>
          </p:cNvGraphicFramePr>
          <p:nvPr>
            <p:ph idx="1"/>
            <p:extLst>
              <p:ext uri="{D42A27DB-BD31-4B8C-83A1-F6EECF244321}">
                <p14:modId xmlns:p14="http://schemas.microsoft.com/office/powerpoint/2010/main" val="932914840"/>
              </p:ext>
            </p:extLst>
          </p:nvPr>
        </p:nvGraphicFramePr>
        <p:xfrm>
          <a:off x="396651" y="2013473"/>
          <a:ext cx="11398697" cy="48445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93719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E6A0A3B-0310-614B-B2BB-50C91EA89A11}"/>
              </a:ext>
            </a:extLst>
          </p:cNvPr>
          <p:cNvGraphicFramePr>
            <a:graphicFrameLocks noGrp="1"/>
          </p:cNvGraphicFramePr>
          <p:nvPr>
            <p:ph idx="1"/>
            <p:extLst>
              <p:ext uri="{D42A27DB-BD31-4B8C-83A1-F6EECF244321}">
                <p14:modId xmlns:p14="http://schemas.microsoft.com/office/powerpoint/2010/main" val="3259928843"/>
              </p:ext>
            </p:extLst>
          </p:nvPr>
        </p:nvGraphicFramePr>
        <p:xfrm>
          <a:off x="340659" y="1270378"/>
          <a:ext cx="11295529" cy="39058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ular Callout 4">
            <a:extLst>
              <a:ext uri="{FF2B5EF4-FFF2-40B4-BE49-F238E27FC236}">
                <a16:creationId xmlns:a16="http://schemas.microsoft.com/office/drawing/2014/main" id="{BB43D266-8318-324E-B113-33E979DFFC48}"/>
              </a:ext>
            </a:extLst>
          </p:cNvPr>
          <p:cNvSpPr/>
          <p:nvPr/>
        </p:nvSpPr>
        <p:spPr>
          <a:xfrm>
            <a:off x="340659" y="326473"/>
            <a:ext cx="1890477" cy="1887810"/>
          </a:xfrm>
          <a:prstGeom prst="wedgeRectCallout">
            <a:avLst>
              <a:gd name="adj1" fmla="val -9452"/>
              <a:gd name="adj2" fmla="val 73528"/>
            </a:avLst>
          </a:prstGeom>
          <a:solidFill>
            <a:srgbClr val="9BA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200" dirty="0"/>
              <a:t>Testing is based on PCR method and is currently carried out by 11 laboratories across the country: </a:t>
            </a:r>
          </a:p>
          <a:p>
            <a:pPr marL="171450" indent="-171450">
              <a:buFont typeface="Arial" panose="020B0604020202020204" pitchFamily="34" charset="0"/>
              <a:buChar char="•"/>
            </a:pPr>
            <a:r>
              <a:rPr lang="en-US" sz="1200" dirty="0"/>
              <a:t>Daily capacity of existing designated laboratories is around 15000+ tests. </a:t>
            </a:r>
          </a:p>
        </p:txBody>
      </p:sp>
      <p:sp>
        <p:nvSpPr>
          <p:cNvPr id="6" name="Rectangular Callout 5">
            <a:extLst>
              <a:ext uri="{FF2B5EF4-FFF2-40B4-BE49-F238E27FC236}">
                <a16:creationId xmlns:a16="http://schemas.microsoft.com/office/drawing/2014/main" id="{4F3E7ED0-A287-B544-8DEB-58F31E0EECDC}"/>
              </a:ext>
            </a:extLst>
          </p:cNvPr>
          <p:cNvSpPr/>
          <p:nvPr/>
        </p:nvSpPr>
        <p:spPr>
          <a:xfrm>
            <a:off x="2231136" y="3972288"/>
            <a:ext cx="1890477" cy="1887810"/>
          </a:xfrm>
          <a:prstGeom prst="wedgeRectCallout">
            <a:avLst>
              <a:gd name="adj1" fmla="val -2813"/>
              <a:gd name="adj2" fmla="val -66084"/>
            </a:avLst>
          </a:prstGeom>
          <a:solidFill>
            <a:srgbClr val="88B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200" dirty="0"/>
              <a:t>Contact-tracing group consists of NCDC and municipal public health centers staff, infectious diseases and epidemiology specialists. </a:t>
            </a:r>
          </a:p>
        </p:txBody>
      </p:sp>
      <p:sp>
        <p:nvSpPr>
          <p:cNvPr id="9" name="Rectangular Callout 8">
            <a:extLst>
              <a:ext uri="{FF2B5EF4-FFF2-40B4-BE49-F238E27FC236}">
                <a16:creationId xmlns:a16="http://schemas.microsoft.com/office/drawing/2014/main" id="{2D15E1AA-2982-0240-AB20-551FA98DBFFF}"/>
              </a:ext>
            </a:extLst>
          </p:cNvPr>
          <p:cNvSpPr/>
          <p:nvPr/>
        </p:nvSpPr>
        <p:spPr>
          <a:xfrm>
            <a:off x="4080016" y="326473"/>
            <a:ext cx="1890477" cy="1887810"/>
          </a:xfrm>
          <a:prstGeom prst="wedgeRectCallout">
            <a:avLst>
              <a:gd name="adj1" fmla="val -4710"/>
              <a:gd name="adj2" fmla="val 76378"/>
            </a:avLst>
          </a:prstGeom>
          <a:solidFill>
            <a:srgbClr val="74B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200" dirty="0"/>
              <a:t>Primary care doctors received calls (via emergency services-112) from people experiencing symptoms or who have had contact with confirmed case;</a:t>
            </a:r>
          </a:p>
          <a:p>
            <a:pPr marL="171450" indent="-171450">
              <a:buFont typeface="Arial" panose="020B0604020202020204" pitchFamily="34" charset="0"/>
              <a:buChar char="•"/>
            </a:pPr>
            <a:r>
              <a:rPr lang="en-US" sz="1200" dirty="0"/>
              <a:t>Telemedicine was also considered.</a:t>
            </a:r>
          </a:p>
        </p:txBody>
      </p:sp>
      <p:sp>
        <p:nvSpPr>
          <p:cNvPr id="10" name="Rectangular Callout 9">
            <a:extLst>
              <a:ext uri="{FF2B5EF4-FFF2-40B4-BE49-F238E27FC236}">
                <a16:creationId xmlns:a16="http://schemas.microsoft.com/office/drawing/2014/main" id="{418F023D-65DE-BF46-8B0E-0DBC4E01EC68}"/>
              </a:ext>
            </a:extLst>
          </p:cNvPr>
          <p:cNvSpPr/>
          <p:nvPr/>
        </p:nvSpPr>
        <p:spPr>
          <a:xfrm>
            <a:off x="5805609" y="3972288"/>
            <a:ext cx="1890477" cy="1887810"/>
          </a:xfrm>
          <a:prstGeom prst="wedgeRectCallout">
            <a:avLst>
              <a:gd name="adj1" fmla="val -2813"/>
              <a:gd name="adj2" fmla="val -66084"/>
            </a:avLst>
          </a:prstGeom>
          <a:solidFill>
            <a:srgbClr val="8EB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200" dirty="0"/>
              <a:t>There were 1,297 ICU beds in January 2020 in Georgia (3.5 per 10,000 population)</a:t>
            </a:r>
            <a:endParaRPr lang="en-US" sz="1000" dirty="0">
              <a:effectLst/>
            </a:endParaRPr>
          </a:p>
        </p:txBody>
      </p:sp>
      <p:sp>
        <p:nvSpPr>
          <p:cNvPr id="11" name="Rectangular Callout 10">
            <a:extLst>
              <a:ext uri="{FF2B5EF4-FFF2-40B4-BE49-F238E27FC236}">
                <a16:creationId xmlns:a16="http://schemas.microsoft.com/office/drawing/2014/main" id="{00ADEAD9-79AF-8746-814E-A2FA534473C0}"/>
              </a:ext>
            </a:extLst>
          </p:cNvPr>
          <p:cNvSpPr/>
          <p:nvPr/>
        </p:nvSpPr>
        <p:spPr>
          <a:xfrm>
            <a:off x="7696086" y="326473"/>
            <a:ext cx="1890477" cy="1887810"/>
          </a:xfrm>
          <a:prstGeom prst="wedgeRectCallout">
            <a:avLst>
              <a:gd name="adj1" fmla="val -4710"/>
              <a:gd name="adj2" fmla="val 76378"/>
            </a:avLst>
          </a:prstGeom>
          <a:solidFill>
            <a:srgbClr val="C4B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200" dirty="0"/>
              <a:t>COVID-19 Clinical Management Group was established, and the National COVID-19 Treatment Guidelines were developed </a:t>
            </a:r>
            <a:endParaRPr lang="en-US" sz="1200" dirty="0">
              <a:effectLst/>
            </a:endParaRPr>
          </a:p>
        </p:txBody>
      </p:sp>
      <p:sp>
        <p:nvSpPr>
          <p:cNvPr id="12" name="Rectangular Callout 11">
            <a:extLst>
              <a:ext uri="{FF2B5EF4-FFF2-40B4-BE49-F238E27FC236}">
                <a16:creationId xmlns:a16="http://schemas.microsoft.com/office/drawing/2014/main" id="{99C8EB0A-44B6-9343-B3C0-773CCFD79916}"/>
              </a:ext>
            </a:extLst>
          </p:cNvPr>
          <p:cNvSpPr/>
          <p:nvPr/>
        </p:nvSpPr>
        <p:spPr>
          <a:xfrm>
            <a:off x="9642471" y="3972288"/>
            <a:ext cx="1890477" cy="1887810"/>
          </a:xfrm>
          <a:prstGeom prst="wedgeRectCallout">
            <a:avLst>
              <a:gd name="adj1" fmla="val -2813"/>
              <a:gd name="adj2" fmla="val -66084"/>
            </a:avLst>
          </a:prstGeom>
          <a:solidFill>
            <a:srgbClr val="CA67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200" dirty="0"/>
              <a:t>The Government developed plans to sustain routine health- care services. The ICU capacities seem to be sufficient though, those need to be shared between COVId-19 and non- COVID-19 care. </a:t>
            </a:r>
            <a:endParaRPr lang="en-US" sz="1200" dirty="0">
              <a:effectLst/>
            </a:endParaRPr>
          </a:p>
        </p:txBody>
      </p:sp>
      <p:sp>
        <p:nvSpPr>
          <p:cNvPr id="13" name="Rectangle 12">
            <a:extLst>
              <a:ext uri="{FF2B5EF4-FFF2-40B4-BE49-F238E27FC236}">
                <a16:creationId xmlns:a16="http://schemas.microsoft.com/office/drawing/2014/main" id="{5A9BD6AF-FD33-384C-933E-C11C6258ED1E}"/>
              </a:ext>
            </a:extLst>
          </p:cNvPr>
          <p:cNvSpPr/>
          <p:nvPr/>
        </p:nvSpPr>
        <p:spPr>
          <a:xfrm>
            <a:off x="1582677" y="6120093"/>
            <a:ext cx="8811491" cy="60267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a:t>Service Delivery </a:t>
            </a:r>
          </a:p>
        </p:txBody>
      </p:sp>
    </p:spTree>
    <p:extLst>
      <p:ext uri="{BB962C8B-B14F-4D97-AF65-F5344CB8AC3E}">
        <p14:creationId xmlns:p14="http://schemas.microsoft.com/office/powerpoint/2010/main" val="18257552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16ABF-334C-9346-AB23-844F4246B007}"/>
              </a:ext>
            </a:extLst>
          </p:cNvPr>
          <p:cNvSpPr>
            <a:spLocks noGrp="1"/>
          </p:cNvSpPr>
          <p:nvPr>
            <p:ph type="title"/>
          </p:nvPr>
        </p:nvSpPr>
        <p:spPr>
          <a:xfrm>
            <a:off x="5498590" y="988741"/>
            <a:ext cx="5888754" cy="4880518"/>
          </a:xfrm>
          <a:noFill/>
          <a:ln>
            <a:noFill/>
          </a:ln>
        </p:spPr>
        <p:txBody>
          <a:bodyPr vert="horz" wrap="square" lIns="274320" tIns="182880" rIns="274320" bIns="182880" rtlCol="0" anchor="ctr" anchorCtr="1">
            <a:normAutofit/>
          </a:bodyPr>
          <a:lstStyle/>
          <a:p>
            <a:pPr algn="l"/>
            <a:r>
              <a:rPr lang="en-US" sz="3700" kern="1200" cap="all" spc="200" baseline="0">
                <a:solidFill>
                  <a:schemeClr val="tx1"/>
                </a:solidFill>
                <a:latin typeface="+mj-lt"/>
                <a:ea typeface="+mj-ea"/>
                <a:cs typeface="+mj-cs"/>
              </a:rPr>
              <a:t>Recommendations</a:t>
            </a:r>
          </a:p>
        </p:txBody>
      </p:sp>
      <p:sp>
        <p:nvSpPr>
          <p:cNvPr id="7" name="Rectangle 6">
            <a:extLst>
              <a:ext uri="{FF2B5EF4-FFF2-40B4-BE49-F238E27FC236}">
                <a16:creationId xmlns:a16="http://schemas.microsoft.com/office/drawing/2014/main" id="{6E5BD17F-C95C-40ED-8D04-03295D46F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bg2">
              <a:alpha val="8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9" name="Rectangle 8">
            <a:extLst>
              <a:ext uri="{FF2B5EF4-FFF2-40B4-BE49-F238E27FC236}">
                <a16:creationId xmlns:a16="http://schemas.microsoft.com/office/drawing/2014/main" id="{4203DEB5-0B19-4F8E-84E2-00F5861C96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321564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2643226"/>
      </p:ext>
    </p:extLst>
  </p:cSld>
  <p:clrMapOvr>
    <a:overrideClrMapping bg1="dk1" tx1="lt1" bg2="dk2" tx2="lt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35B87-90E9-EC47-AA58-B7847AFA0110}"/>
              </a:ext>
            </a:extLst>
          </p:cNvPr>
          <p:cNvSpPr>
            <a:spLocks noGrp="1"/>
          </p:cNvSpPr>
          <p:nvPr>
            <p:ph type="title"/>
          </p:nvPr>
        </p:nvSpPr>
        <p:spPr/>
        <p:txBody>
          <a:bodyPr/>
          <a:lstStyle/>
          <a:p>
            <a:r>
              <a:rPr lang="en-US" dirty="0"/>
              <a:t>Recommendations for Exit</a:t>
            </a:r>
          </a:p>
        </p:txBody>
      </p:sp>
      <p:graphicFrame>
        <p:nvGraphicFramePr>
          <p:cNvPr id="4" name="Content Placeholder 3">
            <a:extLst>
              <a:ext uri="{FF2B5EF4-FFF2-40B4-BE49-F238E27FC236}">
                <a16:creationId xmlns:a16="http://schemas.microsoft.com/office/drawing/2014/main" id="{26C77BB4-297F-C44A-B802-016EA9769F0E}"/>
              </a:ext>
            </a:extLst>
          </p:cNvPr>
          <p:cNvGraphicFramePr>
            <a:graphicFrameLocks noGrp="1"/>
          </p:cNvGraphicFramePr>
          <p:nvPr>
            <p:ph idx="1"/>
            <p:extLst>
              <p:ext uri="{D42A27DB-BD31-4B8C-83A1-F6EECF244321}">
                <p14:modId xmlns:p14="http://schemas.microsoft.com/office/powerpoint/2010/main" val="2161942797"/>
              </p:ext>
            </p:extLst>
          </p:nvPr>
        </p:nvGraphicFramePr>
        <p:xfrm>
          <a:off x="299804" y="2638425"/>
          <a:ext cx="11317574" cy="35075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07849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5A79A-1730-D140-B307-EBEA1EAF8C71}"/>
              </a:ext>
            </a:extLst>
          </p:cNvPr>
          <p:cNvSpPr>
            <a:spLocks noGrp="1"/>
          </p:cNvSpPr>
          <p:nvPr>
            <p:ph type="title"/>
          </p:nvPr>
        </p:nvSpPr>
        <p:spPr>
          <a:xfrm>
            <a:off x="829781" y="2708804"/>
            <a:ext cx="3698803" cy="1440394"/>
          </a:xfrm>
          <a:noFill/>
          <a:ln>
            <a:solidFill>
              <a:schemeClr val="tx1"/>
            </a:solidFill>
          </a:ln>
        </p:spPr>
        <p:txBody>
          <a:bodyPr>
            <a:normAutofit/>
          </a:bodyPr>
          <a:lstStyle/>
          <a:p>
            <a:r>
              <a:rPr lang="en-GB" sz="2400">
                <a:solidFill>
                  <a:schemeClr val="tx1"/>
                </a:solidFill>
              </a:rPr>
              <a:t>Recommendations for post-COVID-19 period</a:t>
            </a:r>
            <a:endParaRPr lang="en-US" sz="2400">
              <a:solidFill>
                <a:schemeClr val="tx1"/>
              </a:solidFill>
            </a:endParaRPr>
          </a:p>
        </p:txBody>
      </p:sp>
      <p:sp>
        <p:nvSpPr>
          <p:cNvPr id="8" name="Rectangle 7">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365FDEA-D025-D642-83A3-46C8C77D5569}"/>
              </a:ext>
            </a:extLst>
          </p:cNvPr>
          <p:cNvSpPr>
            <a:spLocks noGrp="1"/>
          </p:cNvSpPr>
          <p:nvPr>
            <p:ph idx="1"/>
          </p:nvPr>
        </p:nvSpPr>
        <p:spPr>
          <a:xfrm>
            <a:off x="6049182" y="802638"/>
            <a:ext cx="5408696" cy="5252722"/>
          </a:xfrm>
        </p:spPr>
        <p:txBody>
          <a:bodyPr anchor="ctr">
            <a:normAutofit/>
          </a:bodyPr>
          <a:lstStyle/>
          <a:p>
            <a:r>
              <a:rPr lang="en-GB" dirty="0">
                <a:solidFill>
                  <a:schemeClr val="bg1"/>
                </a:solidFill>
              </a:rPr>
              <a:t>Recommendations are built around six building blocks of health system and cover the period after the (first wave of) COVID-19 epidemic.</a:t>
            </a:r>
          </a:p>
          <a:p>
            <a:r>
              <a:rPr lang="en-GB" dirty="0">
                <a:solidFill>
                  <a:schemeClr val="bg1"/>
                </a:solidFill>
              </a:rPr>
              <a:t>Recommended actions are scheduled in accordance with short term (1-3 months), medium term (4-6 months) and long term 7-24 months).</a:t>
            </a:r>
            <a:endParaRPr lang="en-TR" dirty="0">
              <a:solidFill>
                <a:schemeClr val="bg1"/>
              </a:solidFill>
            </a:endParaRPr>
          </a:p>
          <a:p>
            <a:endParaRPr lang="en-TR"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680783320"/>
      </p:ext>
    </p:extLst>
  </p:cSld>
  <p:clrMapOvr>
    <a:overrideClrMapping bg1="dk1" tx1="lt1" bg2="dk2" tx2="lt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5EA174-0F5D-AB4E-8C7C-48D14CBB68F2}"/>
              </a:ext>
            </a:extLst>
          </p:cNvPr>
          <p:cNvSpPr/>
          <p:nvPr/>
        </p:nvSpPr>
        <p:spPr>
          <a:xfrm>
            <a:off x="2046551" y="6334780"/>
            <a:ext cx="7579242" cy="523220"/>
          </a:xfrm>
          <a:prstGeom prst="rect">
            <a:avLst/>
          </a:prstGeom>
        </p:spPr>
        <p:txBody>
          <a:bodyPr wrap="square">
            <a:spAutoFit/>
          </a:bodyPr>
          <a:lstStyle/>
          <a:p>
            <a:pPr algn="ctr"/>
            <a:r>
              <a:rPr lang="en-GB" sz="2800" b="1" dirty="0">
                <a:solidFill>
                  <a:srgbClr val="009051"/>
                </a:solidFill>
              </a:rPr>
              <a:t>Short term (1-3 months) </a:t>
            </a:r>
            <a:endParaRPr lang="en-US" sz="2800" b="1" dirty="0">
              <a:solidFill>
                <a:srgbClr val="009051"/>
              </a:solidFill>
            </a:endParaRPr>
          </a:p>
        </p:txBody>
      </p:sp>
      <p:grpSp>
        <p:nvGrpSpPr>
          <p:cNvPr id="23" name="Group 22">
            <a:extLst>
              <a:ext uri="{FF2B5EF4-FFF2-40B4-BE49-F238E27FC236}">
                <a16:creationId xmlns:a16="http://schemas.microsoft.com/office/drawing/2014/main" id="{A7F1104D-C752-2D44-8CD6-3B0E4E4296E8}"/>
              </a:ext>
            </a:extLst>
          </p:cNvPr>
          <p:cNvGrpSpPr/>
          <p:nvPr/>
        </p:nvGrpSpPr>
        <p:grpSpPr>
          <a:xfrm>
            <a:off x="295468" y="37080"/>
            <a:ext cx="2612626" cy="6273779"/>
            <a:chOff x="295468" y="37080"/>
            <a:chExt cx="2612626" cy="6273779"/>
          </a:xfrm>
        </p:grpSpPr>
        <p:sp>
          <p:nvSpPr>
            <p:cNvPr id="6" name="Rectangle 5">
              <a:extLst>
                <a:ext uri="{FF2B5EF4-FFF2-40B4-BE49-F238E27FC236}">
                  <a16:creationId xmlns:a16="http://schemas.microsoft.com/office/drawing/2014/main" id="{776CAE7C-2E49-7E4C-967D-6B992288F868}"/>
                </a:ext>
              </a:extLst>
            </p:cNvPr>
            <p:cNvSpPr/>
            <p:nvPr/>
          </p:nvSpPr>
          <p:spPr>
            <a:xfrm>
              <a:off x="344774" y="539646"/>
              <a:ext cx="2518347" cy="577121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171450" lvl="0" indent="-171450">
                <a:buFont typeface="Arial" panose="020B0604020202020204" pitchFamily="34" charset="0"/>
                <a:buChar char="•"/>
              </a:pPr>
              <a:r>
                <a:rPr lang="en-GB" sz="900" dirty="0"/>
                <a:t>Coordinate the stand down of enhanced measures; manage the transition of novel coronavirus outbreak specific processes into normal business arrangements; and undertake public communication regarding changing risk and the stand down of measures.</a:t>
              </a:r>
              <a:endParaRPr lang="en-TR" sz="900" dirty="0"/>
            </a:p>
            <a:p>
              <a:pPr marL="171450" lvl="0" indent="-171450">
                <a:buFont typeface="Arial" panose="020B0604020202020204" pitchFamily="34" charset="0"/>
                <a:buChar char="•"/>
              </a:pPr>
              <a:r>
                <a:rPr lang="en-GB" sz="900" dirty="0"/>
                <a:t>State and regional governments shall work together to determine when to cease/reduce or even reimpose measures and agree appropriate messaging for stakeholders and the public concerning scaling down of measures. </a:t>
              </a:r>
              <a:endParaRPr lang="en-TR" sz="900" dirty="0"/>
            </a:p>
            <a:p>
              <a:pPr marL="171450" lvl="0" indent="-171450">
                <a:buFont typeface="Arial" panose="020B0604020202020204" pitchFamily="34" charset="0"/>
                <a:buChar char="•"/>
              </a:pPr>
              <a:r>
                <a:rPr lang="en-GB" sz="900" dirty="0"/>
                <a:t>Revise national legislation for the organization and provision of health care services. </a:t>
              </a:r>
              <a:endParaRPr lang="en-TR" sz="900" dirty="0"/>
            </a:p>
            <a:p>
              <a:pPr marL="171450" lvl="0" indent="-171450">
                <a:buFont typeface="Arial" panose="020B0604020202020204" pitchFamily="34" charset="0"/>
                <a:buChar char="•"/>
              </a:pPr>
              <a:r>
                <a:rPr lang="en-GB" sz="900" dirty="0"/>
                <a:t>Revise national legislation on public health and emergency response to support outbreak response specific activities.</a:t>
              </a:r>
              <a:endParaRPr lang="en-TR" sz="900" dirty="0"/>
            </a:p>
            <a:p>
              <a:pPr marL="171450" lvl="0" indent="-171450">
                <a:buFont typeface="Arial" panose="020B0604020202020204" pitchFamily="34" charset="0"/>
                <a:buChar char="•"/>
              </a:pPr>
              <a:r>
                <a:rPr lang="en-GB" sz="900" dirty="0"/>
                <a:t>Regional governments need to update their own plans and protocols applicable for the recovery phase. </a:t>
              </a:r>
            </a:p>
            <a:p>
              <a:pPr marL="171450" lvl="0" indent="-171450">
                <a:buFont typeface="Arial" panose="020B0604020202020204" pitchFamily="34" charset="0"/>
                <a:buChar char="•"/>
              </a:pPr>
              <a:r>
                <a:rPr lang="en-GB" sz="900" dirty="0"/>
                <a:t>Develop and maintain systems to monitor communicable disease activity domestically and internationally and for communicating relevant information. </a:t>
              </a:r>
              <a:endParaRPr lang="en-TR" sz="900" dirty="0"/>
            </a:p>
            <a:p>
              <a:pPr marL="171450" lvl="0" indent="-171450">
                <a:buFont typeface="Arial" panose="020B0604020202020204" pitchFamily="34" charset="0"/>
                <a:buChar char="•"/>
              </a:pPr>
              <a:r>
                <a:rPr lang="en-GB" sz="900" dirty="0"/>
                <a:t>Collecting surveillance data to contribute to the national public health information system and to contribute to the necessary public health response.</a:t>
              </a:r>
              <a:endParaRPr lang="en-TR" sz="900" dirty="0"/>
            </a:p>
            <a:p>
              <a:pPr marL="171450" lvl="0" indent="-171450">
                <a:buFont typeface="Arial" panose="020B0604020202020204" pitchFamily="34" charset="0"/>
                <a:buChar char="•"/>
              </a:pPr>
              <a:r>
                <a:rPr lang="en-GB" sz="900" dirty="0"/>
                <a:t>Coordinate and carefully plan measures to control the spread of the disease, proportional public health response and provision of quality care, as well as rebuild/strengthen the health system, as necessary. </a:t>
              </a:r>
              <a:endParaRPr lang="en-TR" sz="900" dirty="0"/>
            </a:p>
            <a:p>
              <a:pPr marL="171450" lvl="0" indent="-171450">
                <a:buFont typeface="Arial" panose="020B0604020202020204" pitchFamily="34" charset="0"/>
                <a:buChar char="•"/>
              </a:pPr>
              <a:r>
                <a:rPr lang="en-GB" sz="900" dirty="0"/>
                <a:t>Assess the risk of a second wave of the outbreak to inform decision making about appropriate actions.</a:t>
              </a:r>
              <a:endParaRPr lang="en-TR" sz="900" dirty="0"/>
            </a:p>
            <a:p>
              <a:pPr marL="171450" indent="-171450">
                <a:buFont typeface="Arial" panose="020B0604020202020204" pitchFamily="34" charset="0"/>
                <a:buChar char="•"/>
              </a:pPr>
              <a:r>
                <a:rPr lang="en-GB" sz="900" dirty="0"/>
                <a:t>Develop communication strategy to raise awareness of at-risk groups to build resilience within the most vulnerable populations.</a:t>
              </a:r>
              <a:r>
                <a:rPr lang="en-TR" sz="900" dirty="0"/>
                <a:t> </a:t>
              </a:r>
            </a:p>
            <a:p>
              <a:pPr algn="ctr"/>
              <a:endParaRPr lang="en-US" sz="900" dirty="0"/>
            </a:p>
          </p:txBody>
        </p:sp>
        <p:sp>
          <p:nvSpPr>
            <p:cNvPr id="10" name="TextBox 9">
              <a:extLst>
                <a:ext uri="{FF2B5EF4-FFF2-40B4-BE49-F238E27FC236}">
                  <a16:creationId xmlns:a16="http://schemas.microsoft.com/office/drawing/2014/main" id="{DB465704-3C85-3641-B7EF-1D67708ACB36}"/>
                </a:ext>
              </a:extLst>
            </p:cNvPr>
            <p:cNvSpPr txBox="1"/>
            <p:nvPr/>
          </p:nvSpPr>
          <p:spPr>
            <a:xfrm>
              <a:off x="689551" y="137620"/>
              <a:ext cx="2218543" cy="369332"/>
            </a:xfrm>
            <a:prstGeom prst="rect">
              <a:avLst/>
            </a:prstGeom>
            <a:noFill/>
          </p:spPr>
          <p:txBody>
            <a:bodyPr wrap="square" rtlCol="0">
              <a:spAutoFit/>
            </a:bodyPr>
            <a:lstStyle/>
            <a:p>
              <a:r>
                <a:rPr lang="en-US" dirty="0"/>
                <a:t>Governance</a:t>
              </a:r>
            </a:p>
          </p:txBody>
        </p:sp>
        <p:pic>
          <p:nvPicPr>
            <p:cNvPr id="16" name="Graphic 15" descr="Gears">
              <a:extLst>
                <a:ext uri="{FF2B5EF4-FFF2-40B4-BE49-F238E27FC236}">
                  <a16:creationId xmlns:a16="http://schemas.microsoft.com/office/drawing/2014/main" id="{F68AFC9C-5BCB-DB4B-BCAF-6F4749353E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5468" y="37080"/>
              <a:ext cx="502564" cy="502564"/>
            </a:xfrm>
            <a:prstGeom prst="rect">
              <a:avLst/>
            </a:prstGeom>
          </p:spPr>
        </p:pic>
      </p:grpSp>
      <p:grpSp>
        <p:nvGrpSpPr>
          <p:cNvPr id="24" name="Group 23">
            <a:extLst>
              <a:ext uri="{FF2B5EF4-FFF2-40B4-BE49-F238E27FC236}">
                <a16:creationId xmlns:a16="http://schemas.microsoft.com/office/drawing/2014/main" id="{FD31AD51-66A8-3F43-8A21-C5CE5B17F854}"/>
              </a:ext>
            </a:extLst>
          </p:cNvPr>
          <p:cNvGrpSpPr/>
          <p:nvPr/>
        </p:nvGrpSpPr>
        <p:grpSpPr>
          <a:xfrm>
            <a:off x="3317825" y="71004"/>
            <a:ext cx="2628274" cy="6239854"/>
            <a:chOff x="3317825" y="71004"/>
            <a:chExt cx="2628274" cy="6239854"/>
          </a:xfrm>
        </p:grpSpPr>
        <p:sp>
          <p:nvSpPr>
            <p:cNvPr id="9" name="Rectangle 8">
              <a:extLst>
                <a:ext uri="{FF2B5EF4-FFF2-40B4-BE49-F238E27FC236}">
                  <a16:creationId xmlns:a16="http://schemas.microsoft.com/office/drawing/2014/main" id="{D281B1AA-15FA-8E40-ACF2-9EA69C17FB7E}"/>
                </a:ext>
              </a:extLst>
            </p:cNvPr>
            <p:cNvSpPr/>
            <p:nvPr/>
          </p:nvSpPr>
          <p:spPr>
            <a:xfrm>
              <a:off x="3317825" y="539645"/>
              <a:ext cx="2518347" cy="577121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285750" lvl="0" indent="-285750">
                <a:buFont typeface="Arial" panose="020B0604020202020204" pitchFamily="34" charset="0"/>
                <a:buChar char="•"/>
              </a:pPr>
              <a:r>
                <a:rPr lang="en-GB" sz="1200" dirty="0"/>
                <a:t>Assess the financial needs and estimate the additional financial burden in the health care system (e.g. those for medical/technical equipment, consumables, drugs as well as human resources, such as different specialists and nurses).  </a:t>
              </a:r>
              <a:endParaRPr lang="en-TR" sz="1200" dirty="0"/>
            </a:p>
            <a:p>
              <a:pPr marL="285750" lvl="0" indent="-285750">
                <a:buFont typeface="Arial" panose="020B0604020202020204" pitchFamily="34" charset="0"/>
                <a:buChar char="•"/>
              </a:pPr>
              <a:r>
                <a:rPr lang="en-GB" sz="1200" dirty="0"/>
                <a:t>Decide on financial support and subsidizes to health care financing. </a:t>
              </a:r>
              <a:endParaRPr lang="en-TR" sz="1200" dirty="0"/>
            </a:p>
            <a:p>
              <a:pPr marL="285750" lvl="0" indent="-285750">
                <a:buFont typeface="Arial" panose="020B0604020202020204" pitchFamily="34" charset="0"/>
                <a:buChar char="•"/>
              </a:pPr>
              <a:r>
                <a:rPr lang="en-GB" sz="1200" dirty="0"/>
                <a:t>Coordinate the allocation of available national and international resources required for clinical care</a:t>
              </a:r>
              <a:r>
                <a:rPr lang="en-GB" sz="1600" dirty="0"/>
                <a:t>. </a:t>
              </a:r>
            </a:p>
            <a:p>
              <a:pPr marL="285750" lvl="0" indent="-285750">
                <a:buFont typeface="Arial" panose="020B0604020202020204" pitchFamily="34" charset="0"/>
                <a:buChar char="•"/>
              </a:pPr>
              <a:endParaRPr lang="en-GB" sz="1600" dirty="0"/>
            </a:p>
            <a:p>
              <a:pPr marL="285750" lvl="0" indent="-285750">
                <a:buFont typeface="Arial" panose="020B0604020202020204" pitchFamily="34" charset="0"/>
                <a:buChar char="•"/>
              </a:pPr>
              <a:endParaRPr lang="en-GB" sz="1600" dirty="0"/>
            </a:p>
            <a:p>
              <a:pPr marL="285750" lvl="0" indent="-285750">
                <a:buFont typeface="Arial" panose="020B0604020202020204" pitchFamily="34" charset="0"/>
                <a:buChar char="•"/>
              </a:pPr>
              <a:endParaRPr lang="en-GB" sz="1600" dirty="0"/>
            </a:p>
            <a:p>
              <a:pPr marL="285750" lvl="0" indent="-285750">
                <a:buFont typeface="Arial" panose="020B0604020202020204" pitchFamily="34" charset="0"/>
                <a:buChar char="•"/>
              </a:pPr>
              <a:endParaRPr lang="en-GB" sz="1600" dirty="0"/>
            </a:p>
            <a:p>
              <a:pPr marL="285750" lvl="0" indent="-285750">
                <a:buFont typeface="Arial" panose="020B0604020202020204" pitchFamily="34" charset="0"/>
                <a:buChar char="•"/>
              </a:pPr>
              <a:endParaRPr lang="en-GB" sz="1600" dirty="0"/>
            </a:p>
            <a:p>
              <a:pPr marL="285750" lvl="0" indent="-285750">
                <a:buFont typeface="Arial" panose="020B0604020202020204" pitchFamily="34" charset="0"/>
                <a:buChar char="•"/>
              </a:pPr>
              <a:endParaRPr lang="en-GB" sz="1600" dirty="0"/>
            </a:p>
            <a:p>
              <a:pPr marL="285750" lvl="0" indent="-285750">
                <a:buFont typeface="Arial" panose="020B0604020202020204" pitchFamily="34" charset="0"/>
                <a:buChar char="•"/>
              </a:pPr>
              <a:endParaRPr lang="en-GB" sz="1600" dirty="0"/>
            </a:p>
            <a:p>
              <a:pPr marL="285750" lvl="0" indent="-285750">
                <a:buFont typeface="Arial" panose="020B0604020202020204" pitchFamily="34" charset="0"/>
                <a:buChar char="•"/>
              </a:pPr>
              <a:endParaRPr lang="en-GB" sz="1600" dirty="0"/>
            </a:p>
            <a:p>
              <a:pPr marL="285750" lvl="0" indent="-285750">
                <a:buFont typeface="Arial" panose="020B0604020202020204" pitchFamily="34" charset="0"/>
                <a:buChar char="•"/>
              </a:pPr>
              <a:endParaRPr lang="en-GB" sz="1600" dirty="0"/>
            </a:p>
            <a:p>
              <a:pPr marL="285750" lvl="0" indent="-285750">
                <a:buFont typeface="Arial" panose="020B0604020202020204" pitchFamily="34" charset="0"/>
                <a:buChar char="•"/>
              </a:pPr>
              <a:endParaRPr lang="en-GB" sz="1600" dirty="0"/>
            </a:p>
            <a:p>
              <a:pPr lvl="0"/>
              <a:endParaRPr lang="en-TR" sz="1600" dirty="0"/>
            </a:p>
          </p:txBody>
        </p:sp>
        <p:sp>
          <p:nvSpPr>
            <p:cNvPr id="11" name="TextBox 10">
              <a:extLst>
                <a:ext uri="{FF2B5EF4-FFF2-40B4-BE49-F238E27FC236}">
                  <a16:creationId xmlns:a16="http://schemas.microsoft.com/office/drawing/2014/main" id="{37D46D23-A28E-0B44-9E81-0A678592B552}"/>
                </a:ext>
              </a:extLst>
            </p:cNvPr>
            <p:cNvSpPr txBox="1"/>
            <p:nvPr/>
          </p:nvSpPr>
          <p:spPr>
            <a:xfrm>
              <a:off x="3891724" y="137620"/>
              <a:ext cx="2054375" cy="369332"/>
            </a:xfrm>
            <a:prstGeom prst="rect">
              <a:avLst/>
            </a:prstGeom>
            <a:noFill/>
          </p:spPr>
          <p:txBody>
            <a:bodyPr wrap="square" rtlCol="0">
              <a:spAutoFit/>
            </a:bodyPr>
            <a:lstStyle/>
            <a:p>
              <a:r>
                <a:rPr lang="en-US" dirty="0"/>
                <a:t>Financing</a:t>
              </a:r>
            </a:p>
          </p:txBody>
        </p:sp>
        <p:pic>
          <p:nvPicPr>
            <p:cNvPr id="18" name="Graphic 17" descr="Coins">
              <a:extLst>
                <a:ext uri="{FF2B5EF4-FFF2-40B4-BE49-F238E27FC236}">
                  <a16:creationId xmlns:a16="http://schemas.microsoft.com/office/drawing/2014/main" id="{30E53F2B-4473-904D-B2F4-E6A12B2CC72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24993" y="71004"/>
              <a:ext cx="502564" cy="502564"/>
            </a:xfrm>
            <a:prstGeom prst="rect">
              <a:avLst/>
            </a:prstGeom>
          </p:spPr>
        </p:pic>
      </p:grpSp>
      <p:grpSp>
        <p:nvGrpSpPr>
          <p:cNvPr id="25" name="Group 24">
            <a:extLst>
              <a:ext uri="{FF2B5EF4-FFF2-40B4-BE49-F238E27FC236}">
                <a16:creationId xmlns:a16="http://schemas.microsoft.com/office/drawing/2014/main" id="{667A81FE-BC69-7146-AEE6-DEDB762AA31C}"/>
              </a:ext>
            </a:extLst>
          </p:cNvPr>
          <p:cNvGrpSpPr/>
          <p:nvPr/>
        </p:nvGrpSpPr>
        <p:grpSpPr>
          <a:xfrm>
            <a:off x="6335848" y="26034"/>
            <a:ext cx="2559038" cy="6284823"/>
            <a:chOff x="6335848" y="26034"/>
            <a:chExt cx="2559038" cy="6284823"/>
          </a:xfrm>
        </p:grpSpPr>
        <p:sp>
          <p:nvSpPr>
            <p:cNvPr id="8" name="Rectangle 7">
              <a:extLst>
                <a:ext uri="{FF2B5EF4-FFF2-40B4-BE49-F238E27FC236}">
                  <a16:creationId xmlns:a16="http://schemas.microsoft.com/office/drawing/2014/main" id="{9E75B5D7-6DCE-864E-8DEF-C56602EB55FC}"/>
                </a:ext>
              </a:extLst>
            </p:cNvPr>
            <p:cNvSpPr/>
            <p:nvPr/>
          </p:nvSpPr>
          <p:spPr>
            <a:xfrm>
              <a:off x="6355830" y="539644"/>
              <a:ext cx="2518347" cy="577121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171450" lvl="0" indent="-171450">
                <a:buFont typeface="Arial" panose="020B0604020202020204" pitchFamily="34" charset="0"/>
                <a:buChar char="•"/>
              </a:pPr>
              <a:r>
                <a:rPr lang="en-GB" sz="900" dirty="0"/>
                <a:t>Assess the needs for hospital beds, medical/technical equipment, consumables, drugs as well as human resources, such as different specialists and nurses.</a:t>
              </a:r>
              <a:endParaRPr lang="en-TR" sz="900" dirty="0"/>
            </a:p>
            <a:p>
              <a:pPr marL="171450" lvl="0" indent="-171450">
                <a:buFont typeface="Arial" panose="020B0604020202020204" pitchFamily="34" charset="0"/>
                <a:buChar char="•"/>
              </a:pPr>
              <a:r>
                <a:rPr lang="en-GB" sz="900" dirty="0"/>
                <a:t>Coordinate the allocation of available national resources required for clinical care.</a:t>
              </a:r>
              <a:endParaRPr lang="en-TR" sz="900" dirty="0"/>
            </a:p>
            <a:p>
              <a:pPr marL="171450" lvl="0" indent="-171450">
                <a:buFont typeface="Arial" panose="020B0604020202020204" pitchFamily="34" charset="0"/>
                <a:buChar char="•"/>
              </a:pPr>
              <a:r>
                <a:rPr lang="en-GB" sz="900" dirty="0"/>
                <a:t>Ensure appropriate Personal Protective Equipment for frontline staff and other specialists</a:t>
              </a:r>
              <a:endParaRPr lang="en-TR" sz="900" dirty="0"/>
            </a:p>
            <a:p>
              <a:pPr marL="171450" lvl="0" indent="-171450">
                <a:buFont typeface="Arial" panose="020B0604020202020204" pitchFamily="34" charset="0"/>
                <a:buChar char="•"/>
              </a:pPr>
              <a:r>
                <a:rPr lang="en-GB" sz="900" dirty="0"/>
                <a:t>Further support health professionals by providing necessary logistical support (repurpose hotels close to hospitals, transport services, etc.) and/or psychological support</a:t>
              </a:r>
              <a:endParaRPr lang="en-TR" sz="900" dirty="0"/>
            </a:p>
            <a:p>
              <a:pPr marL="171450" lvl="0" indent="-171450">
                <a:buFont typeface="Arial" panose="020B0604020202020204" pitchFamily="34" charset="0"/>
                <a:buChar char="•"/>
              </a:pPr>
              <a:r>
                <a:rPr lang="en-GB" sz="900" dirty="0"/>
                <a:t>Public health institutions across the country need to have sufficient capacity in terms of workforce and laboratories equipped with testing equipment/kits, transportation, and other logistics. </a:t>
              </a:r>
              <a:endParaRPr lang="en-TR" sz="900" dirty="0"/>
            </a:p>
            <a:p>
              <a:pPr marL="171450" lvl="0" indent="-171450">
                <a:buFont typeface="Arial" panose="020B0604020202020204" pitchFamily="34" charset="0"/>
                <a:buChar char="•"/>
              </a:pPr>
              <a:r>
                <a:rPr lang="en-GB" sz="900" dirty="0"/>
                <a:t>To ensure effective surveillance capacities needed for data collection and analysis, modelling and projections should be made available.</a:t>
              </a:r>
              <a:endParaRPr lang="en-TR" sz="900" dirty="0"/>
            </a:p>
            <a:p>
              <a:pPr marL="171450" lvl="0" indent="-171450">
                <a:buFont typeface="Arial" panose="020B0604020202020204" pitchFamily="34" charset="0"/>
                <a:buChar char="•"/>
              </a:pPr>
              <a:r>
                <a:rPr lang="en-GB" sz="900" dirty="0"/>
                <a:t>Make hospital capacities available according to surge capacity plans, particularly intensive care beds, oxygen supply and ventilators according to actual need, and regularly adapt to the evolving situation. </a:t>
              </a:r>
              <a:endParaRPr lang="en-TR" sz="900" dirty="0"/>
            </a:p>
            <a:p>
              <a:pPr marL="171450" lvl="0" indent="-171450">
                <a:buFont typeface="Arial" panose="020B0604020202020204" pitchFamily="34" charset="0"/>
                <a:buChar char="•"/>
              </a:pPr>
              <a:r>
                <a:rPr lang="en-GB" sz="900" dirty="0"/>
                <a:t>Keep contingency plans updated to cover situations where there are shortages of critical capacities (e.g. free resources by cancelling elective diagnostic and operative procedures and re-assign human resources, review non-essential services regularly, etc.)</a:t>
              </a:r>
              <a:endParaRPr lang="en-TR" sz="900" dirty="0"/>
            </a:p>
            <a:p>
              <a:pPr marL="171450" indent="-171450">
                <a:buFont typeface="Arial" panose="020B0604020202020204" pitchFamily="34" charset="0"/>
                <a:buChar char="•"/>
              </a:pPr>
              <a:r>
                <a:rPr lang="en-GB" sz="900" dirty="0"/>
                <a:t>Enable rapid registering, provide appropriate training and reallocation/mobilization of medical professionals, qualified nurses, and medicine students, as needed.</a:t>
              </a:r>
            </a:p>
            <a:p>
              <a:r>
                <a:rPr lang="en-TR" sz="900" dirty="0"/>
                <a:t> </a:t>
              </a:r>
              <a:endParaRPr lang="en-US" sz="900" dirty="0"/>
            </a:p>
          </p:txBody>
        </p:sp>
        <p:sp>
          <p:nvSpPr>
            <p:cNvPr id="12" name="TextBox 11">
              <a:extLst>
                <a:ext uri="{FF2B5EF4-FFF2-40B4-BE49-F238E27FC236}">
                  <a16:creationId xmlns:a16="http://schemas.microsoft.com/office/drawing/2014/main" id="{1A251E6B-17B2-F64C-84D0-D58539699D33}"/>
                </a:ext>
              </a:extLst>
            </p:cNvPr>
            <p:cNvSpPr txBox="1"/>
            <p:nvPr/>
          </p:nvSpPr>
          <p:spPr>
            <a:xfrm>
              <a:off x="6840511" y="155955"/>
              <a:ext cx="2054375" cy="369332"/>
            </a:xfrm>
            <a:prstGeom prst="rect">
              <a:avLst/>
            </a:prstGeom>
            <a:noFill/>
          </p:spPr>
          <p:txBody>
            <a:bodyPr wrap="square" rtlCol="0">
              <a:spAutoFit/>
            </a:bodyPr>
            <a:lstStyle/>
            <a:p>
              <a:r>
                <a:rPr lang="en-US" dirty="0"/>
                <a:t>Resources </a:t>
              </a:r>
            </a:p>
          </p:txBody>
        </p:sp>
        <p:pic>
          <p:nvPicPr>
            <p:cNvPr id="20" name="Graphic 19" descr="Cycle with people">
              <a:extLst>
                <a:ext uri="{FF2B5EF4-FFF2-40B4-BE49-F238E27FC236}">
                  <a16:creationId xmlns:a16="http://schemas.microsoft.com/office/drawing/2014/main" id="{E4771EF7-A0D0-874C-AFC3-E2117A2402E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35848" y="26034"/>
              <a:ext cx="536194" cy="536194"/>
            </a:xfrm>
            <a:prstGeom prst="rect">
              <a:avLst/>
            </a:prstGeom>
          </p:spPr>
        </p:pic>
      </p:grpSp>
      <p:grpSp>
        <p:nvGrpSpPr>
          <p:cNvPr id="26" name="Group 25">
            <a:extLst>
              <a:ext uri="{FF2B5EF4-FFF2-40B4-BE49-F238E27FC236}">
                <a16:creationId xmlns:a16="http://schemas.microsoft.com/office/drawing/2014/main" id="{E04E5222-4870-F943-AA17-F83827676ADD}"/>
              </a:ext>
            </a:extLst>
          </p:cNvPr>
          <p:cNvGrpSpPr/>
          <p:nvPr/>
        </p:nvGrpSpPr>
        <p:grpSpPr>
          <a:xfrm>
            <a:off x="9393835" y="107198"/>
            <a:ext cx="3098688" cy="6203659"/>
            <a:chOff x="9393835" y="107198"/>
            <a:chExt cx="3098688" cy="6203659"/>
          </a:xfrm>
        </p:grpSpPr>
        <p:sp>
          <p:nvSpPr>
            <p:cNvPr id="7" name="Rectangle 6">
              <a:extLst>
                <a:ext uri="{FF2B5EF4-FFF2-40B4-BE49-F238E27FC236}">
                  <a16:creationId xmlns:a16="http://schemas.microsoft.com/office/drawing/2014/main" id="{0323C3EF-A34B-064E-AB07-5F0D6C8C1E4A}"/>
                </a:ext>
              </a:extLst>
            </p:cNvPr>
            <p:cNvSpPr/>
            <p:nvPr/>
          </p:nvSpPr>
          <p:spPr>
            <a:xfrm>
              <a:off x="9393835" y="539644"/>
              <a:ext cx="2518347" cy="577121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285750" lvl="0" indent="-285750">
                <a:buFont typeface="Arial" panose="020B0604020202020204" pitchFamily="34" charset="0"/>
                <a:buChar char="•"/>
              </a:pPr>
              <a:r>
                <a:rPr lang="en-GB" sz="900" dirty="0"/>
                <a:t>Review the current practices and protocols, and develop new models of care to manage patients and agree on novel coronavirus triage criteria as required.</a:t>
              </a:r>
              <a:endParaRPr lang="en-TR" sz="900" dirty="0"/>
            </a:p>
            <a:p>
              <a:pPr marL="285750" lvl="0" indent="-285750">
                <a:buFont typeface="Arial" panose="020B0604020202020204" pitchFamily="34" charset="0"/>
                <a:buChar char="•"/>
              </a:pPr>
              <a:r>
                <a:rPr lang="en-GB" sz="900" dirty="0"/>
                <a:t>Identify, isolate, and test all suspect coronavirus positive cases.</a:t>
              </a:r>
              <a:endParaRPr lang="en-TR" sz="900" dirty="0"/>
            </a:p>
            <a:p>
              <a:pPr marL="285750" lvl="0" indent="-285750">
                <a:buFont typeface="Arial" panose="020B0604020202020204" pitchFamily="34" charset="0"/>
                <a:buChar char="•"/>
              </a:pPr>
              <a:r>
                <a:rPr lang="en-GB" sz="900" dirty="0"/>
                <a:t>Trace, quarantine and monitor the health of all contacts.</a:t>
              </a:r>
              <a:endParaRPr lang="en-TR" sz="900" dirty="0"/>
            </a:p>
            <a:p>
              <a:pPr marL="285750" lvl="0" indent="-285750">
                <a:buFont typeface="Arial" panose="020B0604020202020204" pitchFamily="34" charset="0"/>
                <a:buChar char="•"/>
              </a:pPr>
              <a:r>
                <a:rPr lang="en-GB" sz="900" dirty="0"/>
                <a:t>Ensure non-COVID-19 patients with immediate or postponed health needs to health care, while maintain extra or dedicated/separated capacities for current and new COVID-19 patients.</a:t>
              </a:r>
              <a:endParaRPr lang="en-TR" sz="900" dirty="0"/>
            </a:p>
            <a:p>
              <a:pPr marL="285750" lvl="0" indent="-285750">
                <a:buFont typeface="Arial" panose="020B0604020202020204" pitchFamily="34" charset="0"/>
                <a:buChar char="•"/>
              </a:pPr>
              <a:r>
                <a:rPr lang="en-GB" sz="900" dirty="0"/>
                <a:t>Develop therapeutic solutions considering the latest, most effective, and evidence-based technologies. </a:t>
              </a:r>
              <a:endParaRPr lang="en-TR" sz="900" dirty="0"/>
            </a:p>
            <a:p>
              <a:pPr marL="285750" lvl="0" indent="-285750">
                <a:buFont typeface="Arial" panose="020B0604020202020204" pitchFamily="34" charset="0"/>
                <a:buChar char="•"/>
              </a:pPr>
              <a:r>
                <a:rPr lang="en-GB" sz="900" dirty="0"/>
                <a:t>Designate treatment facilities for mild, sub-intensive and intensive care needs.</a:t>
              </a:r>
              <a:endParaRPr lang="en-TR" sz="900" dirty="0"/>
            </a:p>
            <a:p>
              <a:pPr marL="285750" lvl="0" indent="-285750">
                <a:buFont typeface="Arial" panose="020B0604020202020204" pitchFamily="34" charset="0"/>
                <a:buChar char="•"/>
              </a:pPr>
              <a:r>
                <a:rPr lang="en-GB" sz="900" dirty="0"/>
                <a:t>Symptomatic patients must avoid infecting others: develop alternatives to limit avoidable presence at healthcare facilities (e.g. telemedicine, e-health, m-health solutions).</a:t>
              </a:r>
              <a:endParaRPr lang="en-TR" sz="900" dirty="0"/>
            </a:p>
            <a:p>
              <a:pPr marL="285750" lvl="0" indent="-285750">
                <a:buFont typeface="Arial" panose="020B0604020202020204" pitchFamily="34" charset="0"/>
                <a:buChar char="•"/>
              </a:pPr>
              <a:r>
                <a:rPr lang="en-GB" sz="900" dirty="0"/>
                <a:t>Advise patients on self-isolation at home under medical supervision until symptoms improve or worsen (i.e. mild cases)</a:t>
              </a:r>
              <a:endParaRPr lang="en-TR" sz="900" dirty="0"/>
            </a:p>
            <a:p>
              <a:pPr marL="285750" lvl="0" indent="-285750">
                <a:buFont typeface="Arial" panose="020B0604020202020204" pitchFamily="34" charset="0"/>
                <a:buChar char="•"/>
              </a:pPr>
              <a:r>
                <a:rPr lang="en-GB" sz="900" dirty="0"/>
                <a:t>Limit the spread as necessary by denying access to hospitals for visitors of admitted patients. </a:t>
              </a:r>
              <a:endParaRPr lang="en-TR" sz="900" dirty="0"/>
            </a:p>
            <a:p>
              <a:pPr marL="285750" lvl="0" indent="-285750">
                <a:buFont typeface="Arial" panose="020B0604020202020204" pitchFamily="34" charset="0"/>
                <a:buChar char="•"/>
              </a:pPr>
              <a:r>
                <a:rPr lang="en-GB" sz="900" dirty="0"/>
                <a:t>Monitor the novel coronavirus outbreak continuously, and evaluate the health system functions continuously, and implement response activities whenever possible to promote robust recovery. </a:t>
              </a:r>
            </a:p>
            <a:p>
              <a:pPr lvl="0"/>
              <a:endParaRPr lang="en-GB" sz="900" dirty="0"/>
            </a:p>
            <a:p>
              <a:pPr lvl="0"/>
              <a:endParaRPr lang="en-TR" sz="900" dirty="0"/>
            </a:p>
          </p:txBody>
        </p:sp>
        <p:sp>
          <p:nvSpPr>
            <p:cNvPr id="13" name="TextBox 12">
              <a:extLst>
                <a:ext uri="{FF2B5EF4-FFF2-40B4-BE49-F238E27FC236}">
                  <a16:creationId xmlns:a16="http://schemas.microsoft.com/office/drawing/2014/main" id="{2D128673-5F4C-4E44-ADC3-BBF967067998}"/>
                </a:ext>
              </a:extLst>
            </p:cNvPr>
            <p:cNvSpPr txBox="1"/>
            <p:nvPr/>
          </p:nvSpPr>
          <p:spPr>
            <a:xfrm>
              <a:off x="9864249" y="137620"/>
              <a:ext cx="2628274" cy="369332"/>
            </a:xfrm>
            <a:prstGeom prst="rect">
              <a:avLst/>
            </a:prstGeom>
            <a:noFill/>
          </p:spPr>
          <p:txBody>
            <a:bodyPr wrap="square" rtlCol="0">
              <a:spAutoFit/>
            </a:bodyPr>
            <a:lstStyle/>
            <a:p>
              <a:r>
                <a:rPr lang="en-US" dirty="0"/>
                <a:t>Service Delivery </a:t>
              </a:r>
            </a:p>
          </p:txBody>
        </p:sp>
        <p:pic>
          <p:nvPicPr>
            <p:cNvPr id="22" name="Graphic 21" descr="Signal">
              <a:extLst>
                <a:ext uri="{FF2B5EF4-FFF2-40B4-BE49-F238E27FC236}">
                  <a16:creationId xmlns:a16="http://schemas.microsoft.com/office/drawing/2014/main" id="{A408AC40-7C81-854D-98B9-EA751AD7DBD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414544" y="107198"/>
              <a:ext cx="428996" cy="428996"/>
            </a:xfrm>
            <a:prstGeom prst="rect">
              <a:avLst/>
            </a:prstGeom>
          </p:spPr>
        </p:pic>
      </p:grpSp>
    </p:spTree>
    <p:extLst>
      <p:ext uri="{BB962C8B-B14F-4D97-AF65-F5344CB8AC3E}">
        <p14:creationId xmlns:p14="http://schemas.microsoft.com/office/powerpoint/2010/main" val="38090272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5EA174-0F5D-AB4E-8C7C-48D14CBB68F2}"/>
              </a:ext>
            </a:extLst>
          </p:cNvPr>
          <p:cNvSpPr/>
          <p:nvPr/>
        </p:nvSpPr>
        <p:spPr>
          <a:xfrm>
            <a:off x="2046551" y="6334780"/>
            <a:ext cx="7579242" cy="523220"/>
          </a:xfrm>
          <a:prstGeom prst="rect">
            <a:avLst/>
          </a:prstGeom>
        </p:spPr>
        <p:txBody>
          <a:bodyPr wrap="square">
            <a:spAutoFit/>
          </a:bodyPr>
          <a:lstStyle/>
          <a:p>
            <a:pPr algn="ctr"/>
            <a:r>
              <a:rPr lang="en-GB" sz="2800" b="1" dirty="0">
                <a:solidFill>
                  <a:srgbClr val="0070C0"/>
                </a:solidFill>
              </a:rPr>
              <a:t>Medium term (4-6 months)</a:t>
            </a:r>
            <a:endParaRPr lang="en-US" sz="2800" b="1" dirty="0">
              <a:solidFill>
                <a:srgbClr val="0070C0"/>
              </a:solidFill>
            </a:endParaRPr>
          </a:p>
        </p:txBody>
      </p:sp>
      <p:grpSp>
        <p:nvGrpSpPr>
          <p:cNvPr id="23" name="Group 22">
            <a:extLst>
              <a:ext uri="{FF2B5EF4-FFF2-40B4-BE49-F238E27FC236}">
                <a16:creationId xmlns:a16="http://schemas.microsoft.com/office/drawing/2014/main" id="{A7F1104D-C752-2D44-8CD6-3B0E4E4296E8}"/>
              </a:ext>
            </a:extLst>
          </p:cNvPr>
          <p:cNvGrpSpPr/>
          <p:nvPr/>
        </p:nvGrpSpPr>
        <p:grpSpPr>
          <a:xfrm>
            <a:off x="295468" y="37080"/>
            <a:ext cx="2612626" cy="6273779"/>
            <a:chOff x="295468" y="37080"/>
            <a:chExt cx="2612626" cy="6273779"/>
          </a:xfrm>
        </p:grpSpPr>
        <p:sp>
          <p:nvSpPr>
            <p:cNvPr id="6" name="Rectangle 5">
              <a:extLst>
                <a:ext uri="{FF2B5EF4-FFF2-40B4-BE49-F238E27FC236}">
                  <a16:creationId xmlns:a16="http://schemas.microsoft.com/office/drawing/2014/main" id="{776CAE7C-2E49-7E4C-967D-6B992288F868}"/>
                </a:ext>
              </a:extLst>
            </p:cNvPr>
            <p:cNvSpPr/>
            <p:nvPr/>
          </p:nvSpPr>
          <p:spPr>
            <a:xfrm>
              <a:off x="344774" y="539646"/>
              <a:ext cx="2518347" cy="577121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171450" lvl="0" indent="-171450">
                <a:buFont typeface="Arial" panose="020B0604020202020204" pitchFamily="34" charset="0"/>
                <a:buChar char="•"/>
              </a:pPr>
              <a:r>
                <a:rPr lang="en-GB" sz="1050" dirty="0"/>
                <a:t>Develop health system resilience strategy to ensure preparedness in the health care system and sustainability of the system (specific objectives of the health system resilience strategy should be as follows: improve access to healthcare; strengthen health system and develop the capacities of health care facilities and workforce; make medicines, medical devices and other crisis relevant commodities available and affordable; invest in public health and develop capacities of public health institutions and professionals; raise public awareness and support population based health programmes through health promotion and disease prevention programmes).</a:t>
              </a:r>
              <a:endParaRPr lang="en-TR" sz="1050" dirty="0"/>
            </a:p>
            <a:p>
              <a:pPr marL="171450" lvl="0" indent="-171450">
                <a:buFont typeface="Arial" panose="020B0604020202020204" pitchFamily="34" charset="0"/>
                <a:buChar char="•"/>
              </a:pPr>
              <a:r>
                <a:rPr lang="en-GB" sz="1050" dirty="0"/>
                <a:t>Make plans according to the following: create reserves of medical supplies in case of a crisis; train healthcare professionals  and create a pool of healthcare staff and experts that can be mobilised to prevent or respond to health crisis throughout the country or the region; develop surveillance system; improve the resilience of health systems to ensure better health outcomes for the population of Georgia.</a:t>
              </a:r>
              <a:endParaRPr lang="en-TR" sz="1050" dirty="0"/>
            </a:p>
            <a:p>
              <a:pPr marL="171450" indent="-171450">
                <a:buFont typeface="Arial" panose="020B0604020202020204" pitchFamily="34" charset="0"/>
                <a:buChar char="•"/>
              </a:pPr>
              <a:r>
                <a:rPr lang="en-GB" sz="1050" dirty="0"/>
                <a:t>Establish and strengthen international (e.g. cross- border or regional) collaboration and partnerships (in particular, Eastern Partnership with the European Union ).</a:t>
              </a:r>
              <a:r>
                <a:rPr lang="en-TR" sz="1050" dirty="0"/>
                <a:t> </a:t>
              </a:r>
              <a:endParaRPr lang="en-US" sz="1050" dirty="0"/>
            </a:p>
          </p:txBody>
        </p:sp>
        <p:sp>
          <p:nvSpPr>
            <p:cNvPr id="10" name="TextBox 9">
              <a:extLst>
                <a:ext uri="{FF2B5EF4-FFF2-40B4-BE49-F238E27FC236}">
                  <a16:creationId xmlns:a16="http://schemas.microsoft.com/office/drawing/2014/main" id="{DB465704-3C85-3641-B7EF-1D67708ACB36}"/>
                </a:ext>
              </a:extLst>
            </p:cNvPr>
            <p:cNvSpPr txBox="1"/>
            <p:nvPr/>
          </p:nvSpPr>
          <p:spPr>
            <a:xfrm>
              <a:off x="689551" y="137620"/>
              <a:ext cx="2218543" cy="369332"/>
            </a:xfrm>
            <a:prstGeom prst="rect">
              <a:avLst/>
            </a:prstGeom>
            <a:noFill/>
          </p:spPr>
          <p:txBody>
            <a:bodyPr wrap="square" rtlCol="0">
              <a:spAutoFit/>
            </a:bodyPr>
            <a:lstStyle/>
            <a:p>
              <a:r>
                <a:rPr lang="en-US" dirty="0"/>
                <a:t>Governance</a:t>
              </a:r>
              <a:endParaRPr lang="en-US" sz="1400" dirty="0"/>
            </a:p>
          </p:txBody>
        </p:sp>
        <p:pic>
          <p:nvPicPr>
            <p:cNvPr id="16" name="Graphic 15" descr="Gears">
              <a:extLst>
                <a:ext uri="{FF2B5EF4-FFF2-40B4-BE49-F238E27FC236}">
                  <a16:creationId xmlns:a16="http://schemas.microsoft.com/office/drawing/2014/main" id="{F68AFC9C-5BCB-DB4B-BCAF-6F4749353E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5468" y="37080"/>
              <a:ext cx="502564" cy="502564"/>
            </a:xfrm>
            <a:prstGeom prst="rect">
              <a:avLst/>
            </a:prstGeom>
          </p:spPr>
        </p:pic>
      </p:grpSp>
      <p:grpSp>
        <p:nvGrpSpPr>
          <p:cNvPr id="24" name="Group 23">
            <a:extLst>
              <a:ext uri="{FF2B5EF4-FFF2-40B4-BE49-F238E27FC236}">
                <a16:creationId xmlns:a16="http://schemas.microsoft.com/office/drawing/2014/main" id="{FD31AD51-66A8-3F43-8A21-C5CE5B17F854}"/>
              </a:ext>
            </a:extLst>
          </p:cNvPr>
          <p:cNvGrpSpPr/>
          <p:nvPr/>
        </p:nvGrpSpPr>
        <p:grpSpPr>
          <a:xfrm>
            <a:off x="3317825" y="71004"/>
            <a:ext cx="2628274" cy="6239854"/>
            <a:chOff x="3317825" y="71004"/>
            <a:chExt cx="2628274" cy="6239854"/>
          </a:xfrm>
        </p:grpSpPr>
        <p:sp>
          <p:nvSpPr>
            <p:cNvPr id="9" name="Rectangle 8">
              <a:extLst>
                <a:ext uri="{FF2B5EF4-FFF2-40B4-BE49-F238E27FC236}">
                  <a16:creationId xmlns:a16="http://schemas.microsoft.com/office/drawing/2014/main" id="{D281B1AA-15FA-8E40-ACF2-9EA69C17FB7E}"/>
                </a:ext>
              </a:extLst>
            </p:cNvPr>
            <p:cNvSpPr/>
            <p:nvPr/>
          </p:nvSpPr>
          <p:spPr>
            <a:xfrm>
              <a:off x="3317825" y="539645"/>
              <a:ext cx="2518347" cy="577121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171450" lvl="0" indent="-171450">
                <a:buFont typeface="Arial" panose="020B0604020202020204" pitchFamily="34" charset="0"/>
                <a:buChar char="•"/>
              </a:pPr>
              <a:r>
                <a:rPr lang="en-GB" sz="1050" dirty="0"/>
                <a:t>Make financial resources available for actions designed and implemented according to the objectives of the health system resilience strategy. Both domestic/budgetary resources and external/donor funding could be allocated for the implementation of the strategy.</a:t>
              </a:r>
              <a:endParaRPr lang="en-TR" sz="1050" dirty="0"/>
            </a:p>
            <a:p>
              <a:pPr marL="171450" lvl="0" indent="-171450">
                <a:buFont typeface="Arial" panose="020B0604020202020204" pitchFamily="34" charset="0"/>
                <a:buChar char="•"/>
              </a:pPr>
              <a:r>
                <a:rPr lang="en-GB" sz="1050" dirty="0"/>
                <a:t>Develop new mechanisms for procurement of goods and services necessary for the prevention and management of health crises.</a:t>
              </a:r>
              <a:endParaRPr lang="en-TR" sz="1050" dirty="0"/>
            </a:p>
            <a:p>
              <a:pPr marL="171450" lvl="0" indent="-171450">
                <a:buFont typeface="Arial" panose="020B0604020202020204" pitchFamily="34" charset="0"/>
                <a:buChar char="•"/>
              </a:pPr>
              <a:endParaRPr lang="en-TR" sz="1050" dirty="0"/>
            </a:p>
            <a:p>
              <a:pPr marL="171450" lvl="0" indent="-171450">
                <a:buFont typeface="Arial" panose="020B0604020202020204" pitchFamily="34" charset="0"/>
                <a:buChar char="•"/>
              </a:pPr>
              <a:endParaRPr lang="en-TR" sz="1050" dirty="0"/>
            </a:p>
            <a:p>
              <a:pPr marL="171450" lvl="0" indent="-171450">
                <a:buFont typeface="Arial" panose="020B0604020202020204" pitchFamily="34" charset="0"/>
                <a:buChar char="•"/>
              </a:pPr>
              <a:endParaRPr lang="en-TR" sz="1050" dirty="0"/>
            </a:p>
            <a:p>
              <a:pPr marL="171450" lvl="0" indent="-171450">
                <a:buFont typeface="Arial" panose="020B0604020202020204" pitchFamily="34" charset="0"/>
                <a:buChar char="•"/>
              </a:pPr>
              <a:endParaRPr lang="en-TR" sz="1050" dirty="0"/>
            </a:p>
            <a:p>
              <a:pPr marL="171450" lvl="0" indent="-171450">
                <a:buFont typeface="Arial" panose="020B0604020202020204" pitchFamily="34" charset="0"/>
                <a:buChar char="•"/>
              </a:pPr>
              <a:endParaRPr lang="en-TR" sz="1050" dirty="0"/>
            </a:p>
            <a:p>
              <a:pPr marL="171450" lvl="0" indent="-171450">
                <a:buFont typeface="Arial" panose="020B0604020202020204" pitchFamily="34" charset="0"/>
                <a:buChar char="•"/>
              </a:pPr>
              <a:endParaRPr lang="en-TR" sz="1050" dirty="0"/>
            </a:p>
            <a:p>
              <a:pPr marL="171450" lvl="0" indent="-171450">
                <a:buFont typeface="Arial" panose="020B0604020202020204" pitchFamily="34" charset="0"/>
                <a:buChar char="•"/>
              </a:pPr>
              <a:endParaRPr lang="en-TR" sz="1050" dirty="0"/>
            </a:p>
            <a:p>
              <a:pPr marL="171450" lvl="0" indent="-171450">
                <a:buFont typeface="Arial" panose="020B0604020202020204" pitchFamily="34" charset="0"/>
                <a:buChar char="•"/>
              </a:pPr>
              <a:endParaRPr lang="en-TR" sz="1050" dirty="0"/>
            </a:p>
            <a:p>
              <a:pPr marL="171450" lvl="0" indent="-171450">
                <a:buFont typeface="Arial" panose="020B0604020202020204" pitchFamily="34" charset="0"/>
                <a:buChar char="•"/>
              </a:pPr>
              <a:endParaRPr lang="en-TR" sz="1050" dirty="0"/>
            </a:p>
            <a:p>
              <a:pPr marL="171450" lvl="0" indent="-171450">
                <a:buFont typeface="Arial" panose="020B0604020202020204" pitchFamily="34" charset="0"/>
                <a:buChar char="•"/>
              </a:pPr>
              <a:endParaRPr lang="en-TR" sz="1050" dirty="0"/>
            </a:p>
            <a:p>
              <a:pPr marL="171450" lvl="0" indent="-171450">
                <a:buFont typeface="Arial" panose="020B0604020202020204" pitchFamily="34" charset="0"/>
                <a:buChar char="•"/>
              </a:pPr>
              <a:endParaRPr lang="en-TR" sz="1050" dirty="0"/>
            </a:p>
            <a:p>
              <a:pPr marL="171450" lvl="0" indent="-171450">
                <a:buFont typeface="Arial" panose="020B0604020202020204" pitchFamily="34" charset="0"/>
                <a:buChar char="•"/>
              </a:pPr>
              <a:endParaRPr lang="en-TR" sz="1050" dirty="0"/>
            </a:p>
            <a:p>
              <a:pPr marL="171450" lvl="0" indent="-171450">
                <a:buFont typeface="Arial" panose="020B0604020202020204" pitchFamily="34" charset="0"/>
                <a:buChar char="•"/>
              </a:pPr>
              <a:endParaRPr lang="en-TR" sz="1050" dirty="0"/>
            </a:p>
            <a:p>
              <a:pPr marL="171450" lvl="0" indent="-171450">
                <a:buFont typeface="Arial" panose="020B0604020202020204" pitchFamily="34" charset="0"/>
                <a:buChar char="•"/>
              </a:pPr>
              <a:endParaRPr lang="en-GB" sz="1000" dirty="0"/>
            </a:p>
            <a:p>
              <a:pPr marL="285750" lvl="0" indent="-285750">
                <a:buFont typeface="Arial" panose="020B0604020202020204" pitchFamily="34" charset="0"/>
                <a:buChar char="•"/>
              </a:pPr>
              <a:endParaRPr lang="en-GB" sz="1000" dirty="0"/>
            </a:p>
            <a:p>
              <a:pPr marL="285750" lvl="0" indent="-285750">
                <a:buFont typeface="Arial" panose="020B0604020202020204" pitchFamily="34" charset="0"/>
                <a:buChar char="•"/>
              </a:pPr>
              <a:endParaRPr lang="en-GB" sz="1000" dirty="0"/>
            </a:p>
            <a:p>
              <a:pPr marL="285750" lvl="0" indent="-285750">
                <a:buFont typeface="Arial" panose="020B0604020202020204" pitchFamily="34" charset="0"/>
                <a:buChar char="•"/>
              </a:pPr>
              <a:endParaRPr lang="en-GB" sz="1000" dirty="0"/>
            </a:p>
            <a:p>
              <a:pPr marL="285750" lvl="0" indent="-285750">
                <a:buFont typeface="Arial" panose="020B0604020202020204" pitchFamily="34" charset="0"/>
                <a:buChar char="•"/>
              </a:pPr>
              <a:endParaRPr lang="en-GB" sz="1000" dirty="0"/>
            </a:p>
            <a:p>
              <a:pPr lvl="0"/>
              <a:endParaRPr lang="en-TR" sz="1000" dirty="0"/>
            </a:p>
          </p:txBody>
        </p:sp>
        <p:sp>
          <p:nvSpPr>
            <p:cNvPr id="11" name="TextBox 10">
              <a:extLst>
                <a:ext uri="{FF2B5EF4-FFF2-40B4-BE49-F238E27FC236}">
                  <a16:creationId xmlns:a16="http://schemas.microsoft.com/office/drawing/2014/main" id="{37D46D23-A28E-0B44-9E81-0A678592B552}"/>
                </a:ext>
              </a:extLst>
            </p:cNvPr>
            <p:cNvSpPr txBox="1"/>
            <p:nvPr/>
          </p:nvSpPr>
          <p:spPr>
            <a:xfrm>
              <a:off x="3891724" y="137620"/>
              <a:ext cx="2054375" cy="369332"/>
            </a:xfrm>
            <a:prstGeom prst="rect">
              <a:avLst/>
            </a:prstGeom>
            <a:noFill/>
          </p:spPr>
          <p:txBody>
            <a:bodyPr wrap="square" rtlCol="0">
              <a:spAutoFit/>
            </a:bodyPr>
            <a:lstStyle/>
            <a:p>
              <a:r>
                <a:rPr lang="en-US" dirty="0"/>
                <a:t>Financing</a:t>
              </a:r>
            </a:p>
          </p:txBody>
        </p:sp>
        <p:pic>
          <p:nvPicPr>
            <p:cNvPr id="18" name="Graphic 17" descr="Coins">
              <a:extLst>
                <a:ext uri="{FF2B5EF4-FFF2-40B4-BE49-F238E27FC236}">
                  <a16:creationId xmlns:a16="http://schemas.microsoft.com/office/drawing/2014/main" id="{30E53F2B-4473-904D-B2F4-E6A12B2CC72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24993" y="71004"/>
              <a:ext cx="502564" cy="502564"/>
            </a:xfrm>
            <a:prstGeom prst="rect">
              <a:avLst/>
            </a:prstGeom>
          </p:spPr>
        </p:pic>
      </p:grpSp>
      <p:grpSp>
        <p:nvGrpSpPr>
          <p:cNvPr id="25" name="Group 24">
            <a:extLst>
              <a:ext uri="{FF2B5EF4-FFF2-40B4-BE49-F238E27FC236}">
                <a16:creationId xmlns:a16="http://schemas.microsoft.com/office/drawing/2014/main" id="{667A81FE-BC69-7146-AEE6-DEDB762AA31C}"/>
              </a:ext>
            </a:extLst>
          </p:cNvPr>
          <p:cNvGrpSpPr/>
          <p:nvPr/>
        </p:nvGrpSpPr>
        <p:grpSpPr>
          <a:xfrm>
            <a:off x="6335848" y="26034"/>
            <a:ext cx="2559038" cy="6284823"/>
            <a:chOff x="6335848" y="26034"/>
            <a:chExt cx="2559038" cy="6284823"/>
          </a:xfrm>
        </p:grpSpPr>
        <p:sp>
          <p:nvSpPr>
            <p:cNvPr id="8" name="Rectangle 7">
              <a:extLst>
                <a:ext uri="{FF2B5EF4-FFF2-40B4-BE49-F238E27FC236}">
                  <a16:creationId xmlns:a16="http://schemas.microsoft.com/office/drawing/2014/main" id="{9E75B5D7-6DCE-864E-8DEF-C56602EB55FC}"/>
                </a:ext>
              </a:extLst>
            </p:cNvPr>
            <p:cNvSpPr/>
            <p:nvPr/>
          </p:nvSpPr>
          <p:spPr>
            <a:xfrm>
              <a:off x="6355830" y="539644"/>
              <a:ext cx="2518347" cy="577121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171450" lvl="0" indent="-171450">
                <a:buFont typeface="Arial" panose="020B0604020202020204" pitchFamily="34" charset="0"/>
                <a:buChar char="•"/>
              </a:pPr>
              <a:endParaRPr lang="en-GB" sz="1050" dirty="0"/>
            </a:p>
            <a:p>
              <a:pPr marL="171450" lvl="0" indent="-171450">
                <a:buFont typeface="Arial" panose="020B0604020202020204" pitchFamily="34" charset="0"/>
                <a:buChar char="•"/>
              </a:pPr>
              <a:endParaRPr lang="en-GB" sz="1050" dirty="0"/>
            </a:p>
            <a:p>
              <a:pPr marL="171450" lvl="0" indent="-171450">
                <a:buFont typeface="Arial" panose="020B0604020202020204" pitchFamily="34" charset="0"/>
                <a:buChar char="•"/>
              </a:pPr>
              <a:endParaRPr lang="en-GB" sz="1050" dirty="0"/>
            </a:p>
            <a:p>
              <a:pPr marL="171450" lvl="0" indent="-171450">
                <a:buFont typeface="Arial" panose="020B0604020202020204" pitchFamily="34" charset="0"/>
                <a:buChar char="•"/>
              </a:pPr>
              <a:endParaRPr lang="en-GB" sz="1050" dirty="0"/>
            </a:p>
            <a:p>
              <a:pPr marL="171450" lvl="0" indent="-171450">
                <a:buFont typeface="Arial" panose="020B0604020202020204" pitchFamily="34" charset="0"/>
                <a:buChar char="•"/>
              </a:pPr>
              <a:endParaRPr lang="en-GB" sz="1050" dirty="0"/>
            </a:p>
            <a:p>
              <a:pPr marL="171450" lvl="0" indent="-171450">
                <a:buFont typeface="Arial" panose="020B0604020202020204" pitchFamily="34" charset="0"/>
                <a:buChar char="•"/>
              </a:pPr>
              <a:endParaRPr lang="en-GB" sz="1050" dirty="0"/>
            </a:p>
            <a:p>
              <a:pPr marL="171450" lvl="0" indent="-171450">
                <a:buFont typeface="Arial" panose="020B0604020202020204" pitchFamily="34" charset="0"/>
                <a:buChar char="•"/>
              </a:pPr>
              <a:endParaRPr lang="en-GB" sz="1050" dirty="0"/>
            </a:p>
            <a:p>
              <a:pPr marL="171450" lvl="0" indent="-171450">
                <a:buFont typeface="Arial" panose="020B0604020202020204" pitchFamily="34" charset="0"/>
                <a:buChar char="•"/>
              </a:pPr>
              <a:endParaRPr lang="en-GB" sz="1050" dirty="0"/>
            </a:p>
            <a:p>
              <a:pPr marL="171450" lvl="0" indent="-171450">
                <a:buFont typeface="Arial" panose="020B0604020202020204" pitchFamily="34" charset="0"/>
                <a:buChar char="•"/>
              </a:pPr>
              <a:r>
                <a:rPr lang="en-GB" sz="1050" dirty="0"/>
                <a:t>Maintain short term actions and provide capacities as required / in accordance with the health system resilience strategy.</a:t>
              </a:r>
              <a:endParaRPr lang="en-TR" sz="1050" dirty="0"/>
            </a:p>
            <a:p>
              <a:pPr marL="171450" lvl="0" indent="-171450">
                <a:buFont typeface="Arial" panose="020B0604020202020204" pitchFamily="34" charset="0"/>
                <a:buChar char="•"/>
              </a:pPr>
              <a:r>
                <a:rPr lang="en-GB" sz="1050" dirty="0"/>
                <a:t>In addition, the following actions can be implemented as part of the health system resilience strategy: Training and exchange programmes for medical and healthcare staff; Audits of preparedness and response arrangements (such as reference laboratories, crisis management, antimicrobial resistance, vaccination) to ensure their effectiveness; Clinical trials to speed up the development, authorisation and access to innovative, safe and effective medicines and vaccines; Deployment, operation and maintenance of digital service infrastructure; Analytical and research activities such as studies, data collection and benchmarking.</a:t>
              </a:r>
            </a:p>
            <a:p>
              <a:pPr marL="171450" lvl="0" indent="-171450">
                <a:buFont typeface="Arial" panose="020B0604020202020204" pitchFamily="34" charset="0"/>
                <a:buChar char="•"/>
              </a:pPr>
              <a:endParaRPr lang="en-GB" sz="1050" dirty="0"/>
            </a:p>
            <a:p>
              <a:pPr marL="171450" lvl="0" indent="-171450">
                <a:buFont typeface="Arial" panose="020B0604020202020204" pitchFamily="34" charset="0"/>
                <a:buChar char="•"/>
              </a:pPr>
              <a:endParaRPr lang="en-GB" sz="1050" dirty="0"/>
            </a:p>
            <a:p>
              <a:pPr marL="171450" lvl="0" indent="-171450">
                <a:buFont typeface="Arial" panose="020B0604020202020204" pitchFamily="34" charset="0"/>
                <a:buChar char="•"/>
              </a:pPr>
              <a:endParaRPr lang="en-GB" sz="1050" dirty="0"/>
            </a:p>
            <a:p>
              <a:pPr marL="171450" lvl="0" indent="-171450">
                <a:buFont typeface="Arial" panose="020B0604020202020204" pitchFamily="34" charset="0"/>
                <a:buChar char="•"/>
              </a:pPr>
              <a:endParaRPr lang="en-GB" sz="1050" dirty="0"/>
            </a:p>
            <a:p>
              <a:pPr marL="171450" lvl="0" indent="-171450">
                <a:buFont typeface="Arial" panose="020B0604020202020204" pitchFamily="34" charset="0"/>
                <a:buChar char="•"/>
              </a:pPr>
              <a:endParaRPr lang="en-GB" sz="1050" dirty="0"/>
            </a:p>
            <a:p>
              <a:pPr marL="171450" lvl="0" indent="-171450">
                <a:buFont typeface="Arial" panose="020B0604020202020204" pitchFamily="34" charset="0"/>
                <a:buChar char="•"/>
              </a:pPr>
              <a:endParaRPr lang="en-GB" sz="1050" dirty="0"/>
            </a:p>
            <a:p>
              <a:pPr lvl="0"/>
              <a:endParaRPr lang="en-GB" sz="1050" dirty="0"/>
            </a:p>
            <a:p>
              <a:pPr marL="171450" lvl="0" indent="-171450">
                <a:buFont typeface="Arial" panose="020B0604020202020204" pitchFamily="34" charset="0"/>
                <a:buChar char="•"/>
              </a:pPr>
              <a:endParaRPr lang="en-GB" sz="1050" dirty="0"/>
            </a:p>
            <a:p>
              <a:pPr marL="171450" lvl="0" indent="-171450">
                <a:buFont typeface="Arial" panose="020B0604020202020204" pitchFamily="34" charset="0"/>
                <a:buChar char="•"/>
              </a:pPr>
              <a:endParaRPr lang="en-GB" sz="1050" dirty="0"/>
            </a:p>
            <a:p>
              <a:pPr marL="171450" lvl="0" indent="-171450">
                <a:buFont typeface="Arial" panose="020B0604020202020204" pitchFamily="34" charset="0"/>
                <a:buChar char="•"/>
              </a:pPr>
              <a:endParaRPr lang="en-GB" sz="1050" dirty="0"/>
            </a:p>
            <a:p>
              <a:pPr marL="171450" lvl="0" indent="-171450">
                <a:buFont typeface="Arial" panose="020B0604020202020204" pitchFamily="34" charset="0"/>
                <a:buChar char="•"/>
              </a:pPr>
              <a:endParaRPr lang="en-GB" sz="1050" dirty="0"/>
            </a:p>
            <a:p>
              <a:pPr marL="171450" lvl="0" indent="-171450">
                <a:buFont typeface="Arial" panose="020B0604020202020204" pitchFamily="34" charset="0"/>
                <a:buChar char="•"/>
              </a:pPr>
              <a:endParaRPr lang="en-GB" sz="1050" dirty="0"/>
            </a:p>
            <a:p>
              <a:pPr marL="171450" lvl="0" indent="-171450">
                <a:buFont typeface="Arial" panose="020B0604020202020204" pitchFamily="34" charset="0"/>
                <a:buChar char="•"/>
              </a:pPr>
              <a:endParaRPr lang="en-GB" sz="1050" dirty="0"/>
            </a:p>
            <a:p>
              <a:pPr marL="171450" lvl="0" indent="-171450">
                <a:buFont typeface="Arial" panose="020B0604020202020204" pitchFamily="34" charset="0"/>
                <a:buChar char="•"/>
              </a:pPr>
              <a:endParaRPr lang="en-GB" sz="1050" dirty="0"/>
            </a:p>
            <a:p>
              <a:pPr marL="171450" lvl="0" indent="-171450">
                <a:buFont typeface="Arial" panose="020B0604020202020204" pitchFamily="34" charset="0"/>
                <a:buChar char="•"/>
              </a:pPr>
              <a:endParaRPr lang="en-GB" sz="1050" dirty="0"/>
            </a:p>
            <a:p>
              <a:pPr marL="171450" lvl="0" indent="-171450">
                <a:buFont typeface="Arial" panose="020B0604020202020204" pitchFamily="34" charset="0"/>
                <a:buChar char="•"/>
              </a:pPr>
              <a:endParaRPr lang="en-GB" sz="1050" dirty="0"/>
            </a:p>
            <a:p>
              <a:pPr marL="171450" lvl="0" indent="-171450">
                <a:buFont typeface="Arial" panose="020B0604020202020204" pitchFamily="34" charset="0"/>
                <a:buChar char="•"/>
              </a:pPr>
              <a:endParaRPr lang="en-TR" sz="1050" dirty="0"/>
            </a:p>
            <a:p>
              <a:pPr marL="171450" lvl="0" indent="-171450">
                <a:buFont typeface="Arial" panose="020B0604020202020204" pitchFamily="34" charset="0"/>
                <a:buChar char="•"/>
              </a:pPr>
              <a:endParaRPr lang="en-US" sz="1050" dirty="0"/>
            </a:p>
          </p:txBody>
        </p:sp>
        <p:sp>
          <p:nvSpPr>
            <p:cNvPr id="12" name="TextBox 11">
              <a:extLst>
                <a:ext uri="{FF2B5EF4-FFF2-40B4-BE49-F238E27FC236}">
                  <a16:creationId xmlns:a16="http://schemas.microsoft.com/office/drawing/2014/main" id="{1A251E6B-17B2-F64C-84D0-D58539699D33}"/>
                </a:ext>
              </a:extLst>
            </p:cNvPr>
            <p:cNvSpPr txBox="1"/>
            <p:nvPr/>
          </p:nvSpPr>
          <p:spPr>
            <a:xfrm>
              <a:off x="6840511" y="155955"/>
              <a:ext cx="2054375" cy="369332"/>
            </a:xfrm>
            <a:prstGeom prst="rect">
              <a:avLst/>
            </a:prstGeom>
            <a:noFill/>
          </p:spPr>
          <p:txBody>
            <a:bodyPr wrap="square" rtlCol="0">
              <a:spAutoFit/>
            </a:bodyPr>
            <a:lstStyle/>
            <a:p>
              <a:r>
                <a:rPr lang="en-US" dirty="0"/>
                <a:t>Resources </a:t>
              </a:r>
            </a:p>
          </p:txBody>
        </p:sp>
        <p:pic>
          <p:nvPicPr>
            <p:cNvPr id="20" name="Graphic 19" descr="Cycle with people">
              <a:extLst>
                <a:ext uri="{FF2B5EF4-FFF2-40B4-BE49-F238E27FC236}">
                  <a16:creationId xmlns:a16="http://schemas.microsoft.com/office/drawing/2014/main" id="{E4771EF7-A0D0-874C-AFC3-E2117A2402E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35848" y="26034"/>
              <a:ext cx="536194" cy="536194"/>
            </a:xfrm>
            <a:prstGeom prst="rect">
              <a:avLst/>
            </a:prstGeom>
          </p:spPr>
        </p:pic>
      </p:grpSp>
      <p:grpSp>
        <p:nvGrpSpPr>
          <p:cNvPr id="26" name="Group 25">
            <a:extLst>
              <a:ext uri="{FF2B5EF4-FFF2-40B4-BE49-F238E27FC236}">
                <a16:creationId xmlns:a16="http://schemas.microsoft.com/office/drawing/2014/main" id="{E04E5222-4870-F943-AA17-F83827676ADD}"/>
              </a:ext>
            </a:extLst>
          </p:cNvPr>
          <p:cNvGrpSpPr/>
          <p:nvPr/>
        </p:nvGrpSpPr>
        <p:grpSpPr>
          <a:xfrm>
            <a:off x="9393835" y="107198"/>
            <a:ext cx="3098688" cy="6203659"/>
            <a:chOff x="9393835" y="107198"/>
            <a:chExt cx="3098688" cy="6203659"/>
          </a:xfrm>
        </p:grpSpPr>
        <p:sp>
          <p:nvSpPr>
            <p:cNvPr id="7" name="Rectangle 6">
              <a:extLst>
                <a:ext uri="{FF2B5EF4-FFF2-40B4-BE49-F238E27FC236}">
                  <a16:creationId xmlns:a16="http://schemas.microsoft.com/office/drawing/2014/main" id="{0323C3EF-A34B-064E-AB07-5F0D6C8C1E4A}"/>
                </a:ext>
              </a:extLst>
            </p:cNvPr>
            <p:cNvSpPr/>
            <p:nvPr/>
          </p:nvSpPr>
          <p:spPr>
            <a:xfrm>
              <a:off x="9393835" y="539644"/>
              <a:ext cx="2518347" cy="577121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endParaRPr lang="en-GB" sz="1000" dirty="0"/>
            </a:p>
            <a:p>
              <a:pPr lvl="0"/>
              <a:endParaRPr lang="en-GB" sz="1000" dirty="0"/>
            </a:p>
            <a:p>
              <a:pPr lvl="0"/>
              <a:endParaRPr lang="en-GB" sz="1050" dirty="0"/>
            </a:p>
            <a:p>
              <a:pPr marL="171450" lvl="0" indent="-171450">
                <a:buFont typeface="Arial" panose="020B0604020202020204" pitchFamily="34" charset="0"/>
                <a:buChar char="•"/>
              </a:pPr>
              <a:r>
                <a:rPr lang="en-GB" sz="1050" dirty="0"/>
                <a:t>Ensure accessible, effective, efficient, equitable, quality health services the population need in accordance with the needs assessment for proportional COVID-19 response in addition to care to non-COVID-19 patients. </a:t>
              </a:r>
              <a:endParaRPr lang="en-TR" sz="1050" dirty="0"/>
            </a:p>
            <a:p>
              <a:pPr marL="171450" indent="-171450">
                <a:buFont typeface="Arial" panose="020B0604020202020204" pitchFamily="34" charset="0"/>
                <a:buChar char="•"/>
              </a:pPr>
              <a:r>
                <a:rPr lang="en-GB" sz="1050" dirty="0"/>
                <a:t>In case of second wave of the novel coronavirus epidemic/pandemic, provide the necessary health services (see above</a:t>
              </a:r>
              <a:r>
                <a:rPr lang="en-GB" sz="1000" dirty="0"/>
                <a:t>)</a:t>
              </a:r>
            </a:p>
            <a:p>
              <a:pPr marL="171450" indent="-171450">
                <a:buFont typeface="Arial" panose="020B0604020202020204" pitchFamily="34" charset="0"/>
                <a:buChar char="•"/>
              </a:pPr>
              <a:endParaRPr lang="en-GB" sz="1000" dirty="0"/>
            </a:p>
            <a:p>
              <a:pPr marL="171450" indent="-171450">
                <a:buFont typeface="Arial" panose="020B0604020202020204" pitchFamily="34" charset="0"/>
                <a:buChar char="•"/>
              </a:pPr>
              <a:endParaRPr lang="en-GB" sz="1000" dirty="0"/>
            </a:p>
            <a:p>
              <a:pPr marL="171450" indent="-171450">
                <a:buFont typeface="Arial" panose="020B0604020202020204" pitchFamily="34" charset="0"/>
                <a:buChar char="•"/>
              </a:pPr>
              <a:endParaRPr lang="en-GB" sz="1000" dirty="0"/>
            </a:p>
            <a:p>
              <a:pPr marL="171450" indent="-171450">
                <a:buFont typeface="Arial" panose="020B0604020202020204" pitchFamily="34" charset="0"/>
                <a:buChar char="•"/>
              </a:pPr>
              <a:endParaRPr lang="en-GB" sz="1000" dirty="0"/>
            </a:p>
            <a:p>
              <a:pPr marL="171450" indent="-171450">
                <a:buFont typeface="Arial" panose="020B0604020202020204" pitchFamily="34" charset="0"/>
                <a:buChar char="•"/>
              </a:pPr>
              <a:endParaRPr lang="en-GB" sz="1000" dirty="0"/>
            </a:p>
            <a:p>
              <a:pPr marL="171450" indent="-171450">
                <a:buFont typeface="Arial" panose="020B0604020202020204" pitchFamily="34" charset="0"/>
                <a:buChar char="•"/>
              </a:pPr>
              <a:endParaRPr lang="en-GB" sz="1000" dirty="0"/>
            </a:p>
            <a:p>
              <a:pPr marL="171450" indent="-171450">
                <a:buFont typeface="Arial" panose="020B0604020202020204" pitchFamily="34" charset="0"/>
                <a:buChar char="•"/>
              </a:pPr>
              <a:endParaRPr lang="en-GB" sz="1000" dirty="0"/>
            </a:p>
            <a:p>
              <a:pPr marL="171450" indent="-171450">
                <a:buFont typeface="Arial" panose="020B0604020202020204" pitchFamily="34" charset="0"/>
                <a:buChar char="•"/>
              </a:pPr>
              <a:endParaRPr lang="en-GB" sz="1000" dirty="0"/>
            </a:p>
            <a:p>
              <a:pPr marL="171450" indent="-171450">
                <a:buFont typeface="Arial" panose="020B0604020202020204" pitchFamily="34" charset="0"/>
                <a:buChar char="•"/>
              </a:pPr>
              <a:endParaRPr lang="en-GB" sz="1000" dirty="0"/>
            </a:p>
            <a:p>
              <a:pPr marL="171450" indent="-171450">
                <a:buFont typeface="Arial" panose="020B0604020202020204" pitchFamily="34" charset="0"/>
                <a:buChar char="•"/>
              </a:pPr>
              <a:endParaRPr lang="en-GB" sz="1000" dirty="0"/>
            </a:p>
            <a:p>
              <a:pPr marL="171450" indent="-171450">
                <a:buFont typeface="Arial" panose="020B0604020202020204" pitchFamily="34" charset="0"/>
                <a:buChar char="•"/>
              </a:pPr>
              <a:endParaRPr lang="en-GB" sz="1000" dirty="0"/>
            </a:p>
            <a:p>
              <a:pPr marL="171450" indent="-171450">
                <a:buFont typeface="Arial" panose="020B0604020202020204" pitchFamily="34" charset="0"/>
                <a:buChar char="•"/>
              </a:pPr>
              <a:endParaRPr lang="en-GB" sz="1000" dirty="0"/>
            </a:p>
            <a:p>
              <a:pPr marL="171450" indent="-171450">
                <a:buFont typeface="Arial" panose="020B0604020202020204" pitchFamily="34" charset="0"/>
                <a:buChar char="•"/>
              </a:pPr>
              <a:endParaRPr lang="en-GB" sz="1000" dirty="0"/>
            </a:p>
            <a:p>
              <a:pPr marL="171450" indent="-171450">
                <a:buFont typeface="Arial" panose="020B0604020202020204" pitchFamily="34" charset="0"/>
                <a:buChar char="•"/>
              </a:pPr>
              <a:endParaRPr lang="en-GB" sz="1000" dirty="0"/>
            </a:p>
            <a:p>
              <a:pPr marL="171450" indent="-171450">
                <a:buFont typeface="Arial" panose="020B0604020202020204" pitchFamily="34" charset="0"/>
                <a:buChar char="•"/>
              </a:pPr>
              <a:endParaRPr lang="en-GB" sz="1000" dirty="0"/>
            </a:p>
            <a:p>
              <a:pPr marL="171450" indent="-171450">
                <a:buFont typeface="Arial" panose="020B0604020202020204" pitchFamily="34" charset="0"/>
                <a:buChar char="•"/>
              </a:pPr>
              <a:endParaRPr lang="en-GB" sz="1000" dirty="0"/>
            </a:p>
            <a:p>
              <a:pPr marL="171450" indent="-171450">
                <a:buFont typeface="Arial" panose="020B0604020202020204" pitchFamily="34" charset="0"/>
                <a:buChar char="•"/>
              </a:pPr>
              <a:endParaRPr lang="en-GB" sz="1000" dirty="0"/>
            </a:p>
            <a:p>
              <a:pPr marL="171450" indent="-171450">
                <a:buFont typeface="Arial" panose="020B0604020202020204" pitchFamily="34" charset="0"/>
                <a:buChar char="•"/>
              </a:pPr>
              <a:endParaRPr lang="en-GB" sz="1000" dirty="0"/>
            </a:p>
            <a:p>
              <a:pPr marL="171450" indent="-171450">
                <a:buFont typeface="Arial" panose="020B0604020202020204" pitchFamily="34" charset="0"/>
                <a:buChar char="•"/>
              </a:pPr>
              <a:endParaRPr lang="en-GB" sz="1000" dirty="0"/>
            </a:p>
            <a:p>
              <a:pPr marL="171450" indent="-171450">
                <a:buFont typeface="Arial" panose="020B0604020202020204" pitchFamily="34" charset="0"/>
                <a:buChar char="•"/>
              </a:pPr>
              <a:endParaRPr lang="en-GB" sz="1000" dirty="0"/>
            </a:p>
            <a:p>
              <a:pPr marL="171450" indent="-171450">
                <a:buFont typeface="Arial" panose="020B0604020202020204" pitchFamily="34" charset="0"/>
                <a:buChar char="•"/>
              </a:pPr>
              <a:endParaRPr lang="en-GB" sz="1000" dirty="0"/>
            </a:p>
            <a:p>
              <a:pPr marL="171450" indent="-171450">
                <a:buFont typeface="Arial" panose="020B0604020202020204" pitchFamily="34" charset="0"/>
                <a:buChar char="•"/>
              </a:pPr>
              <a:endParaRPr lang="en-GB" sz="1000" dirty="0"/>
            </a:p>
            <a:p>
              <a:pPr marL="171450" indent="-171450">
                <a:buFont typeface="Arial" panose="020B0604020202020204" pitchFamily="34" charset="0"/>
                <a:buChar char="•"/>
              </a:pPr>
              <a:endParaRPr lang="en-GB" sz="1000" dirty="0"/>
            </a:p>
            <a:p>
              <a:pPr marL="171450" indent="-171450">
                <a:buFont typeface="Arial" panose="020B0604020202020204" pitchFamily="34" charset="0"/>
                <a:buChar char="•"/>
              </a:pPr>
              <a:endParaRPr lang="en-GB" sz="1000" dirty="0"/>
            </a:p>
            <a:p>
              <a:pPr lvl="0"/>
              <a:endParaRPr lang="en-TR" sz="900" dirty="0"/>
            </a:p>
          </p:txBody>
        </p:sp>
        <p:sp>
          <p:nvSpPr>
            <p:cNvPr id="13" name="TextBox 12">
              <a:extLst>
                <a:ext uri="{FF2B5EF4-FFF2-40B4-BE49-F238E27FC236}">
                  <a16:creationId xmlns:a16="http://schemas.microsoft.com/office/drawing/2014/main" id="{2D128673-5F4C-4E44-ADC3-BBF967067998}"/>
                </a:ext>
              </a:extLst>
            </p:cNvPr>
            <p:cNvSpPr txBox="1"/>
            <p:nvPr/>
          </p:nvSpPr>
          <p:spPr>
            <a:xfrm>
              <a:off x="9864249" y="137620"/>
              <a:ext cx="2628274" cy="369332"/>
            </a:xfrm>
            <a:prstGeom prst="rect">
              <a:avLst/>
            </a:prstGeom>
            <a:noFill/>
          </p:spPr>
          <p:txBody>
            <a:bodyPr wrap="square" rtlCol="0">
              <a:spAutoFit/>
            </a:bodyPr>
            <a:lstStyle/>
            <a:p>
              <a:r>
                <a:rPr lang="en-US" dirty="0"/>
                <a:t>Service Delivery </a:t>
              </a:r>
            </a:p>
          </p:txBody>
        </p:sp>
        <p:pic>
          <p:nvPicPr>
            <p:cNvPr id="22" name="Graphic 21" descr="Signal">
              <a:extLst>
                <a:ext uri="{FF2B5EF4-FFF2-40B4-BE49-F238E27FC236}">
                  <a16:creationId xmlns:a16="http://schemas.microsoft.com/office/drawing/2014/main" id="{A408AC40-7C81-854D-98B9-EA751AD7DBD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414544" y="107198"/>
              <a:ext cx="428996" cy="428996"/>
            </a:xfrm>
            <a:prstGeom prst="rect">
              <a:avLst/>
            </a:prstGeom>
          </p:spPr>
        </p:pic>
      </p:grpSp>
    </p:spTree>
    <p:extLst>
      <p:ext uri="{BB962C8B-B14F-4D97-AF65-F5344CB8AC3E}">
        <p14:creationId xmlns:p14="http://schemas.microsoft.com/office/powerpoint/2010/main" val="4212744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44555-9350-AB4B-94E8-A92AE0DEFB74}"/>
              </a:ext>
            </a:extLst>
          </p:cNvPr>
          <p:cNvSpPr>
            <a:spLocks noGrp="1"/>
          </p:cNvSpPr>
          <p:nvPr>
            <p:ph type="title"/>
          </p:nvPr>
        </p:nvSpPr>
        <p:spPr/>
        <p:txBody>
          <a:bodyPr>
            <a:normAutofit/>
          </a:bodyPr>
          <a:lstStyle/>
          <a:p>
            <a:r>
              <a:rPr lang="en-US" dirty="0"/>
              <a:t>Summary Health System Resilience Strategy priority areas - </a:t>
            </a:r>
            <a:r>
              <a:rPr lang="en-US" i="1" dirty="0"/>
              <a:t>Objectives</a:t>
            </a:r>
          </a:p>
        </p:txBody>
      </p:sp>
      <p:sp>
        <p:nvSpPr>
          <p:cNvPr id="3" name="Content Placeholder 2">
            <a:extLst>
              <a:ext uri="{FF2B5EF4-FFF2-40B4-BE49-F238E27FC236}">
                <a16:creationId xmlns:a16="http://schemas.microsoft.com/office/drawing/2014/main" id="{A15B6EE3-8EE3-2D48-A614-9725B28AA9EC}"/>
              </a:ext>
            </a:extLst>
          </p:cNvPr>
          <p:cNvSpPr>
            <a:spLocks noGrp="1"/>
          </p:cNvSpPr>
          <p:nvPr>
            <p:ph idx="1"/>
          </p:nvPr>
        </p:nvSpPr>
        <p:spPr/>
        <p:txBody>
          <a:bodyPr>
            <a:normAutofit fontScale="85000" lnSpcReduction="10000"/>
          </a:bodyPr>
          <a:lstStyle/>
          <a:p>
            <a:pPr marL="0" indent="0">
              <a:buNone/>
            </a:pPr>
            <a:r>
              <a:rPr lang="en-US" b="1" dirty="0"/>
              <a:t>Main objectives: </a:t>
            </a:r>
          </a:p>
          <a:p>
            <a:pPr marL="571500" lvl="1" indent="-342900">
              <a:buFont typeface="+mj-lt"/>
              <a:buAutoNum type="arabicPeriod"/>
            </a:pPr>
            <a:r>
              <a:rPr lang="en-GB" dirty="0"/>
              <a:t>Protect people from serious cross-border health threats</a:t>
            </a:r>
            <a:endParaRPr lang="en-TR" dirty="0"/>
          </a:p>
          <a:p>
            <a:pPr marL="571500" lvl="1" indent="-342900">
              <a:buFont typeface="+mj-lt"/>
              <a:buAutoNum type="arabicPeriod"/>
            </a:pPr>
            <a:r>
              <a:rPr lang="en-GB" dirty="0"/>
              <a:t>Improve crisis management capacity.</a:t>
            </a:r>
            <a:endParaRPr lang="en-TR" dirty="0"/>
          </a:p>
          <a:p>
            <a:pPr marL="0" indent="0">
              <a:buNone/>
            </a:pPr>
            <a:r>
              <a:rPr lang="en-US" b="1" dirty="0"/>
              <a:t>Specific objectives: </a:t>
            </a:r>
          </a:p>
          <a:p>
            <a:pPr marL="571500" lvl="1" indent="-342900">
              <a:buFont typeface="+mj-lt"/>
              <a:buAutoNum type="arabicPeriod"/>
            </a:pPr>
            <a:r>
              <a:rPr lang="en-GB" dirty="0"/>
              <a:t>Improve access to healthcare;</a:t>
            </a:r>
            <a:endParaRPr lang="en-TR" dirty="0"/>
          </a:p>
          <a:p>
            <a:pPr marL="571500" lvl="1" indent="-342900">
              <a:buFont typeface="+mj-lt"/>
              <a:buAutoNum type="arabicPeriod"/>
            </a:pPr>
            <a:r>
              <a:rPr lang="en-GB" dirty="0"/>
              <a:t>Strengthen health system and develop the capacities of health care facilities and workforce;</a:t>
            </a:r>
            <a:endParaRPr lang="en-TR" dirty="0"/>
          </a:p>
          <a:p>
            <a:pPr marL="571500" lvl="1" indent="-342900">
              <a:buFont typeface="+mj-lt"/>
              <a:buAutoNum type="arabicPeriod"/>
            </a:pPr>
            <a:r>
              <a:rPr lang="en-GB" dirty="0"/>
              <a:t>Make medicines, medical devices, and other crisis relevant commodities available and affordable;</a:t>
            </a:r>
            <a:endParaRPr lang="en-TR" dirty="0"/>
          </a:p>
          <a:p>
            <a:pPr marL="571500" lvl="1" indent="-342900">
              <a:buFont typeface="+mj-lt"/>
              <a:buAutoNum type="arabicPeriod"/>
            </a:pPr>
            <a:r>
              <a:rPr lang="en-GB" dirty="0"/>
              <a:t>Invest in public health and develop capacities of public health institutions and professionals;</a:t>
            </a:r>
            <a:endParaRPr lang="en-TR" dirty="0"/>
          </a:p>
          <a:p>
            <a:pPr marL="571500" lvl="1" indent="-342900">
              <a:buFont typeface="+mj-lt"/>
              <a:buAutoNum type="arabicPeriod"/>
            </a:pPr>
            <a:r>
              <a:rPr lang="en-GB" dirty="0"/>
              <a:t>Raise public awareness and support population-based health programmes through health promotion and disease prevention programmes.</a:t>
            </a:r>
            <a:endParaRPr lang="en-TR" dirty="0"/>
          </a:p>
          <a:p>
            <a:pPr marL="0" indent="0">
              <a:buNone/>
            </a:pPr>
            <a:endParaRPr lang="en-US" dirty="0"/>
          </a:p>
        </p:txBody>
      </p:sp>
    </p:spTree>
    <p:extLst>
      <p:ext uri="{BB962C8B-B14F-4D97-AF65-F5344CB8AC3E}">
        <p14:creationId xmlns:p14="http://schemas.microsoft.com/office/powerpoint/2010/main" val="40477275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5EA174-0F5D-AB4E-8C7C-48D14CBB68F2}"/>
              </a:ext>
            </a:extLst>
          </p:cNvPr>
          <p:cNvSpPr/>
          <p:nvPr/>
        </p:nvSpPr>
        <p:spPr>
          <a:xfrm>
            <a:off x="2046551" y="6334780"/>
            <a:ext cx="7579242" cy="523220"/>
          </a:xfrm>
          <a:prstGeom prst="rect">
            <a:avLst/>
          </a:prstGeom>
        </p:spPr>
        <p:txBody>
          <a:bodyPr wrap="square">
            <a:spAutoFit/>
          </a:bodyPr>
          <a:lstStyle/>
          <a:p>
            <a:pPr algn="ctr"/>
            <a:r>
              <a:rPr lang="en-GB" sz="2800" b="1" dirty="0">
                <a:solidFill>
                  <a:srgbClr val="941100"/>
                </a:solidFill>
              </a:rPr>
              <a:t>Long term (7-24 months)</a:t>
            </a:r>
            <a:endParaRPr lang="en-US" sz="2800" b="1" dirty="0">
              <a:solidFill>
                <a:srgbClr val="941100"/>
              </a:solidFill>
            </a:endParaRPr>
          </a:p>
        </p:txBody>
      </p:sp>
      <p:grpSp>
        <p:nvGrpSpPr>
          <p:cNvPr id="23" name="Group 22">
            <a:extLst>
              <a:ext uri="{FF2B5EF4-FFF2-40B4-BE49-F238E27FC236}">
                <a16:creationId xmlns:a16="http://schemas.microsoft.com/office/drawing/2014/main" id="{A7F1104D-C752-2D44-8CD6-3B0E4E4296E8}"/>
              </a:ext>
            </a:extLst>
          </p:cNvPr>
          <p:cNvGrpSpPr/>
          <p:nvPr/>
        </p:nvGrpSpPr>
        <p:grpSpPr>
          <a:xfrm>
            <a:off x="295468" y="37080"/>
            <a:ext cx="2612626" cy="6273779"/>
            <a:chOff x="295468" y="37080"/>
            <a:chExt cx="2612626" cy="6273779"/>
          </a:xfrm>
        </p:grpSpPr>
        <p:sp>
          <p:nvSpPr>
            <p:cNvPr id="6" name="Rectangle 5">
              <a:extLst>
                <a:ext uri="{FF2B5EF4-FFF2-40B4-BE49-F238E27FC236}">
                  <a16:creationId xmlns:a16="http://schemas.microsoft.com/office/drawing/2014/main" id="{776CAE7C-2E49-7E4C-967D-6B992288F868}"/>
                </a:ext>
              </a:extLst>
            </p:cNvPr>
            <p:cNvSpPr/>
            <p:nvPr/>
          </p:nvSpPr>
          <p:spPr>
            <a:xfrm>
              <a:off x="344774" y="539646"/>
              <a:ext cx="2518347" cy="577121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171450" lvl="0" indent="-171450">
                <a:buFont typeface="Arial" panose="020B0604020202020204" pitchFamily="34" charset="0"/>
                <a:buChar char="•"/>
              </a:pPr>
              <a:r>
                <a:rPr lang="en-GB" sz="1400" dirty="0"/>
                <a:t>Further to crisis preparedness and response, the health system resilience strategy needs to address other important long-term challenges for health system: inequalities in health status among population groups, regions, and access to affordable health care of good quality; burden from non-communicable diseases and health risks and determinants; uneven distribution of health care systems capacity; digitalization, e-health and telemedicine; environmental health and pollution, in particular air, water and soil quality, and climate change.</a:t>
              </a:r>
              <a:endParaRPr lang="en-US" sz="1400" dirty="0"/>
            </a:p>
          </p:txBody>
        </p:sp>
        <p:sp>
          <p:nvSpPr>
            <p:cNvPr id="10" name="TextBox 9">
              <a:extLst>
                <a:ext uri="{FF2B5EF4-FFF2-40B4-BE49-F238E27FC236}">
                  <a16:creationId xmlns:a16="http://schemas.microsoft.com/office/drawing/2014/main" id="{DB465704-3C85-3641-B7EF-1D67708ACB36}"/>
                </a:ext>
              </a:extLst>
            </p:cNvPr>
            <p:cNvSpPr txBox="1"/>
            <p:nvPr/>
          </p:nvSpPr>
          <p:spPr>
            <a:xfrm>
              <a:off x="689551" y="137620"/>
              <a:ext cx="2218543" cy="369332"/>
            </a:xfrm>
            <a:prstGeom prst="rect">
              <a:avLst/>
            </a:prstGeom>
            <a:noFill/>
          </p:spPr>
          <p:txBody>
            <a:bodyPr wrap="square" rtlCol="0">
              <a:spAutoFit/>
            </a:bodyPr>
            <a:lstStyle/>
            <a:p>
              <a:r>
                <a:rPr lang="en-US" dirty="0"/>
                <a:t>Governance</a:t>
              </a:r>
              <a:endParaRPr lang="en-US" sz="1400" dirty="0"/>
            </a:p>
          </p:txBody>
        </p:sp>
        <p:pic>
          <p:nvPicPr>
            <p:cNvPr id="16" name="Graphic 15" descr="Gears">
              <a:extLst>
                <a:ext uri="{FF2B5EF4-FFF2-40B4-BE49-F238E27FC236}">
                  <a16:creationId xmlns:a16="http://schemas.microsoft.com/office/drawing/2014/main" id="{F68AFC9C-5BCB-DB4B-BCAF-6F4749353E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5468" y="37080"/>
              <a:ext cx="502564" cy="502564"/>
            </a:xfrm>
            <a:prstGeom prst="rect">
              <a:avLst/>
            </a:prstGeom>
          </p:spPr>
        </p:pic>
      </p:grpSp>
      <p:grpSp>
        <p:nvGrpSpPr>
          <p:cNvPr id="24" name="Group 23">
            <a:extLst>
              <a:ext uri="{FF2B5EF4-FFF2-40B4-BE49-F238E27FC236}">
                <a16:creationId xmlns:a16="http://schemas.microsoft.com/office/drawing/2014/main" id="{FD31AD51-66A8-3F43-8A21-C5CE5B17F854}"/>
              </a:ext>
            </a:extLst>
          </p:cNvPr>
          <p:cNvGrpSpPr/>
          <p:nvPr/>
        </p:nvGrpSpPr>
        <p:grpSpPr>
          <a:xfrm>
            <a:off x="3317825" y="71004"/>
            <a:ext cx="2628274" cy="6239854"/>
            <a:chOff x="3317825" y="71004"/>
            <a:chExt cx="2628274" cy="6239854"/>
          </a:xfrm>
        </p:grpSpPr>
        <p:sp>
          <p:nvSpPr>
            <p:cNvPr id="9" name="Rectangle 8">
              <a:extLst>
                <a:ext uri="{FF2B5EF4-FFF2-40B4-BE49-F238E27FC236}">
                  <a16:creationId xmlns:a16="http://schemas.microsoft.com/office/drawing/2014/main" id="{D281B1AA-15FA-8E40-ACF2-9EA69C17FB7E}"/>
                </a:ext>
              </a:extLst>
            </p:cNvPr>
            <p:cNvSpPr/>
            <p:nvPr/>
          </p:nvSpPr>
          <p:spPr>
            <a:xfrm>
              <a:off x="3317825" y="539645"/>
              <a:ext cx="2518347" cy="577121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171450" indent="-171450">
                <a:buFont typeface="Arial" panose="020B0604020202020204" pitchFamily="34" charset="0"/>
                <a:buChar char="•"/>
              </a:pPr>
              <a:r>
                <a:rPr lang="en-GB" sz="1400" dirty="0"/>
                <a:t>Make financial resources available for actions designed and implemented according to the long-term actions defined in the health system resilience strategy. Both domestic/budgetary resources and external/donor funding could be allocated for the actions. </a:t>
              </a:r>
              <a:endParaRPr lang="en-TR" sz="1400" dirty="0"/>
            </a:p>
            <a:p>
              <a:pPr lvl="0"/>
              <a:endParaRPr lang="en-TR" sz="1050" dirty="0"/>
            </a:p>
            <a:p>
              <a:pPr marL="171450" lvl="0" indent="-171450">
                <a:buFont typeface="Arial" panose="020B0604020202020204" pitchFamily="34" charset="0"/>
                <a:buChar char="•"/>
              </a:pPr>
              <a:endParaRPr lang="en-TR" sz="1050" dirty="0"/>
            </a:p>
            <a:p>
              <a:pPr marL="171450" lvl="0" indent="-171450">
                <a:buFont typeface="Arial" panose="020B0604020202020204" pitchFamily="34" charset="0"/>
                <a:buChar char="•"/>
              </a:pPr>
              <a:endParaRPr lang="en-TR" sz="1050" dirty="0"/>
            </a:p>
            <a:p>
              <a:pPr marL="171450" lvl="0" indent="-171450">
                <a:buFont typeface="Arial" panose="020B0604020202020204" pitchFamily="34" charset="0"/>
                <a:buChar char="•"/>
              </a:pPr>
              <a:endParaRPr lang="en-TR" sz="1050" dirty="0"/>
            </a:p>
            <a:p>
              <a:pPr marL="171450" lvl="0" indent="-171450">
                <a:buFont typeface="Arial" panose="020B0604020202020204" pitchFamily="34" charset="0"/>
                <a:buChar char="•"/>
              </a:pPr>
              <a:endParaRPr lang="en-TR" sz="1050" dirty="0"/>
            </a:p>
            <a:p>
              <a:pPr lvl="0"/>
              <a:endParaRPr lang="en-GB" sz="1100" dirty="0"/>
            </a:p>
            <a:p>
              <a:pPr marL="285750" lvl="0" indent="-285750">
                <a:buFont typeface="Arial" panose="020B0604020202020204" pitchFamily="34" charset="0"/>
                <a:buChar char="•"/>
              </a:pPr>
              <a:endParaRPr lang="en-GB" sz="1000" dirty="0"/>
            </a:p>
            <a:p>
              <a:pPr marL="285750" lvl="0" indent="-285750">
                <a:buFont typeface="Arial" panose="020B0604020202020204" pitchFamily="34" charset="0"/>
                <a:buChar char="•"/>
              </a:pPr>
              <a:endParaRPr lang="en-GB" sz="1000" dirty="0"/>
            </a:p>
            <a:p>
              <a:pPr marL="285750" lvl="0" indent="-285750">
                <a:buFont typeface="Arial" panose="020B0604020202020204" pitchFamily="34" charset="0"/>
                <a:buChar char="•"/>
              </a:pPr>
              <a:endParaRPr lang="en-GB" sz="1000" dirty="0"/>
            </a:p>
            <a:p>
              <a:pPr lvl="0"/>
              <a:endParaRPr lang="en-TR" sz="1000" dirty="0"/>
            </a:p>
          </p:txBody>
        </p:sp>
        <p:sp>
          <p:nvSpPr>
            <p:cNvPr id="11" name="TextBox 10">
              <a:extLst>
                <a:ext uri="{FF2B5EF4-FFF2-40B4-BE49-F238E27FC236}">
                  <a16:creationId xmlns:a16="http://schemas.microsoft.com/office/drawing/2014/main" id="{37D46D23-A28E-0B44-9E81-0A678592B552}"/>
                </a:ext>
              </a:extLst>
            </p:cNvPr>
            <p:cNvSpPr txBox="1"/>
            <p:nvPr/>
          </p:nvSpPr>
          <p:spPr>
            <a:xfrm>
              <a:off x="3891724" y="137620"/>
              <a:ext cx="2054375" cy="369332"/>
            </a:xfrm>
            <a:prstGeom prst="rect">
              <a:avLst/>
            </a:prstGeom>
            <a:noFill/>
          </p:spPr>
          <p:txBody>
            <a:bodyPr wrap="square" rtlCol="0">
              <a:spAutoFit/>
            </a:bodyPr>
            <a:lstStyle/>
            <a:p>
              <a:r>
                <a:rPr lang="en-US" dirty="0"/>
                <a:t>Financing</a:t>
              </a:r>
            </a:p>
          </p:txBody>
        </p:sp>
        <p:pic>
          <p:nvPicPr>
            <p:cNvPr id="18" name="Graphic 17" descr="Coins">
              <a:extLst>
                <a:ext uri="{FF2B5EF4-FFF2-40B4-BE49-F238E27FC236}">
                  <a16:creationId xmlns:a16="http://schemas.microsoft.com/office/drawing/2014/main" id="{30E53F2B-4473-904D-B2F4-E6A12B2CC72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24993" y="71004"/>
              <a:ext cx="502564" cy="502564"/>
            </a:xfrm>
            <a:prstGeom prst="rect">
              <a:avLst/>
            </a:prstGeom>
          </p:spPr>
        </p:pic>
      </p:grpSp>
      <p:grpSp>
        <p:nvGrpSpPr>
          <p:cNvPr id="25" name="Group 24">
            <a:extLst>
              <a:ext uri="{FF2B5EF4-FFF2-40B4-BE49-F238E27FC236}">
                <a16:creationId xmlns:a16="http://schemas.microsoft.com/office/drawing/2014/main" id="{667A81FE-BC69-7146-AEE6-DEDB762AA31C}"/>
              </a:ext>
            </a:extLst>
          </p:cNvPr>
          <p:cNvGrpSpPr/>
          <p:nvPr/>
        </p:nvGrpSpPr>
        <p:grpSpPr>
          <a:xfrm>
            <a:off x="6335848" y="26034"/>
            <a:ext cx="2559038" cy="6284823"/>
            <a:chOff x="6335848" y="26034"/>
            <a:chExt cx="2559038" cy="6284823"/>
          </a:xfrm>
        </p:grpSpPr>
        <p:sp>
          <p:nvSpPr>
            <p:cNvPr id="8" name="Rectangle 7">
              <a:extLst>
                <a:ext uri="{FF2B5EF4-FFF2-40B4-BE49-F238E27FC236}">
                  <a16:creationId xmlns:a16="http://schemas.microsoft.com/office/drawing/2014/main" id="{9E75B5D7-6DCE-864E-8DEF-C56602EB55FC}"/>
                </a:ext>
              </a:extLst>
            </p:cNvPr>
            <p:cNvSpPr/>
            <p:nvPr/>
          </p:nvSpPr>
          <p:spPr>
            <a:xfrm>
              <a:off x="6355830" y="539644"/>
              <a:ext cx="2518347" cy="577121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171450" lvl="0" indent="-171450">
                <a:buFont typeface="Arial" panose="020B0604020202020204" pitchFamily="34" charset="0"/>
                <a:buChar char="•"/>
              </a:pPr>
              <a:endParaRPr lang="en-GB" sz="1050" dirty="0"/>
            </a:p>
            <a:p>
              <a:pPr marL="171450" lvl="0" indent="-171450">
                <a:buFont typeface="Arial" panose="020B0604020202020204" pitchFamily="34" charset="0"/>
                <a:buChar char="•"/>
              </a:pPr>
              <a:endParaRPr lang="en-GB" sz="1050" dirty="0"/>
            </a:p>
            <a:p>
              <a:pPr marL="171450" lvl="0" indent="-171450">
                <a:buFont typeface="Arial" panose="020B0604020202020204" pitchFamily="34" charset="0"/>
                <a:buChar char="•"/>
              </a:pPr>
              <a:endParaRPr lang="en-GB" sz="1050" dirty="0"/>
            </a:p>
            <a:p>
              <a:pPr marL="171450" lvl="0" indent="-171450">
                <a:buFont typeface="Arial" panose="020B0604020202020204" pitchFamily="34" charset="0"/>
                <a:buChar char="•"/>
              </a:pPr>
              <a:endParaRPr lang="en-GB" sz="1050" dirty="0"/>
            </a:p>
            <a:p>
              <a:pPr marL="171450" lvl="0" indent="-171450">
                <a:buFont typeface="Arial" panose="020B0604020202020204" pitchFamily="34" charset="0"/>
                <a:buChar char="•"/>
              </a:pPr>
              <a:endParaRPr lang="en-GB" sz="800" dirty="0"/>
            </a:p>
            <a:p>
              <a:pPr marL="171450" lvl="0" indent="-171450">
                <a:buFont typeface="Arial" panose="020B0604020202020204" pitchFamily="34" charset="0"/>
                <a:buChar char="•"/>
              </a:pPr>
              <a:endParaRPr lang="en-GB" sz="1400" dirty="0"/>
            </a:p>
            <a:p>
              <a:pPr marL="171450" indent="-171450">
                <a:buFont typeface="Arial" panose="020B0604020202020204" pitchFamily="34" charset="0"/>
                <a:buChar char="•"/>
              </a:pPr>
              <a:r>
                <a:rPr lang="en-GB" sz="1400" dirty="0"/>
                <a:t>Maintain short term and medium-term actions and provide capacities as required / in accordance with the health system resilience strategy.</a:t>
              </a:r>
              <a:endParaRPr lang="en-TR" sz="1400" dirty="0"/>
            </a:p>
            <a:p>
              <a:pPr marL="171450" lvl="0" indent="-171450">
                <a:buFont typeface="Arial" panose="020B0604020202020204" pitchFamily="34" charset="0"/>
                <a:buChar char="•"/>
              </a:pPr>
              <a:endParaRPr lang="en-GB" sz="1400" dirty="0"/>
            </a:p>
            <a:p>
              <a:pPr marL="171450" lvl="0" indent="-171450">
                <a:buFont typeface="Arial" panose="020B0604020202020204" pitchFamily="34" charset="0"/>
                <a:buChar char="•"/>
              </a:pPr>
              <a:endParaRPr lang="en-GB" sz="1050" dirty="0"/>
            </a:p>
            <a:p>
              <a:pPr marL="171450" lvl="0" indent="-171450">
                <a:buFont typeface="Arial" panose="020B0604020202020204" pitchFamily="34" charset="0"/>
                <a:buChar char="•"/>
              </a:pPr>
              <a:endParaRPr lang="en-GB" sz="1050" dirty="0"/>
            </a:p>
            <a:p>
              <a:pPr marL="171450" lvl="0" indent="-171450">
                <a:buFont typeface="Arial" panose="020B0604020202020204" pitchFamily="34" charset="0"/>
                <a:buChar char="•"/>
              </a:pPr>
              <a:endParaRPr lang="en-GB" sz="1050" dirty="0"/>
            </a:p>
            <a:p>
              <a:pPr marL="171450" lvl="0" indent="-171450">
                <a:buFont typeface="Arial" panose="020B0604020202020204" pitchFamily="34" charset="0"/>
                <a:buChar char="•"/>
              </a:pPr>
              <a:endParaRPr lang="en-GB" sz="1050" dirty="0"/>
            </a:p>
            <a:p>
              <a:pPr marL="171450" lvl="0" indent="-171450">
                <a:buFont typeface="Arial" panose="020B0604020202020204" pitchFamily="34" charset="0"/>
                <a:buChar char="•"/>
              </a:pPr>
              <a:endParaRPr lang="en-GB" sz="1050" dirty="0"/>
            </a:p>
            <a:p>
              <a:pPr marL="171450" lvl="0" indent="-171450">
                <a:buFont typeface="Arial" panose="020B0604020202020204" pitchFamily="34" charset="0"/>
                <a:buChar char="•"/>
              </a:pPr>
              <a:endParaRPr lang="en-GB" sz="1050" dirty="0"/>
            </a:p>
            <a:p>
              <a:pPr marL="171450" lvl="0" indent="-171450">
                <a:buFont typeface="Arial" panose="020B0604020202020204" pitchFamily="34" charset="0"/>
                <a:buChar char="•"/>
              </a:pPr>
              <a:endParaRPr lang="en-GB" sz="1050" dirty="0"/>
            </a:p>
            <a:p>
              <a:pPr lvl="0"/>
              <a:endParaRPr lang="en-GB" sz="1050" dirty="0"/>
            </a:p>
            <a:p>
              <a:pPr marL="171450" lvl="0" indent="-171450">
                <a:buFont typeface="Arial" panose="020B0604020202020204" pitchFamily="34" charset="0"/>
                <a:buChar char="•"/>
              </a:pPr>
              <a:endParaRPr lang="en-GB" sz="1050" dirty="0"/>
            </a:p>
            <a:p>
              <a:pPr marL="171450" lvl="0" indent="-171450">
                <a:buFont typeface="Arial" panose="020B0604020202020204" pitchFamily="34" charset="0"/>
                <a:buChar char="•"/>
              </a:pPr>
              <a:endParaRPr lang="en-GB" sz="1050" dirty="0"/>
            </a:p>
            <a:p>
              <a:pPr lvl="0"/>
              <a:endParaRPr lang="en-GB" sz="1050" dirty="0"/>
            </a:p>
            <a:p>
              <a:pPr marL="171450" lvl="0" indent="-171450">
                <a:buFont typeface="Arial" panose="020B0604020202020204" pitchFamily="34" charset="0"/>
                <a:buChar char="•"/>
              </a:pPr>
              <a:endParaRPr lang="en-GB" sz="1050" dirty="0"/>
            </a:p>
            <a:p>
              <a:pPr marL="171450" lvl="0" indent="-171450">
                <a:buFont typeface="Arial" panose="020B0604020202020204" pitchFamily="34" charset="0"/>
                <a:buChar char="•"/>
              </a:pPr>
              <a:endParaRPr lang="en-GB" sz="1050" dirty="0"/>
            </a:p>
            <a:p>
              <a:pPr marL="171450" lvl="0" indent="-171450">
                <a:buFont typeface="Arial" panose="020B0604020202020204" pitchFamily="34" charset="0"/>
                <a:buChar char="•"/>
              </a:pPr>
              <a:endParaRPr lang="en-GB" sz="1050" dirty="0"/>
            </a:p>
            <a:p>
              <a:pPr marL="171450" lvl="0" indent="-171450">
                <a:buFont typeface="Arial" panose="020B0604020202020204" pitchFamily="34" charset="0"/>
                <a:buChar char="•"/>
              </a:pPr>
              <a:endParaRPr lang="en-GB" sz="1050" dirty="0"/>
            </a:p>
            <a:p>
              <a:pPr marL="171450" lvl="0" indent="-171450">
                <a:buFont typeface="Arial" panose="020B0604020202020204" pitchFamily="34" charset="0"/>
                <a:buChar char="•"/>
              </a:pPr>
              <a:endParaRPr lang="en-GB" sz="1050" dirty="0"/>
            </a:p>
            <a:p>
              <a:pPr marL="171450" lvl="0" indent="-171450">
                <a:buFont typeface="Arial" panose="020B0604020202020204" pitchFamily="34" charset="0"/>
                <a:buChar char="•"/>
              </a:pPr>
              <a:endParaRPr lang="en-GB" sz="1050" dirty="0"/>
            </a:p>
            <a:p>
              <a:pPr marL="171450" lvl="0" indent="-171450">
                <a:buFont typeface="Arial" panose="020B0604020202020204" pitchFamily="34" charset="0"/>
                <a:buChar char="•"/>
              </a:pPr>
              <a:endParaRPr lang="en-GB" sz="1050" dirty="0"/>
            </a:p>
            <a:p>
              <a:pPr marL="171450" lvl="0" indent="-171450">
                <a:buFont typeface="Arial" panose="020B0604020202020204" pitchFamily="34" charset="0"/>
                <a:buChar char="•"/>
              </a:pPr>
              <a:endParaRPr lang="en-GB" sz="1050" dirty="0"/>
            </a:p>
            <a:p>
              <a:pPr marL="171450" lvl="0" indent="-171450">
                <a:buFont typeface="Arial" panose="020B0604020202020204" pitchFamily="34" charset="0"/>
                <a:buChar char="•"/>
              </a:pPr>
              <a:endParaRPr lang="en-GB" sz="1050" dirty="0"/>
            </a:p>
            <a:p>
              <a:pPr marL="171450" lvl="0" indent="-171450">
                <a:buFont typeface="Arial" panose="020B0604020202020204" pitchFamily="34" charset="0"/>
                <a:buChar char="•"/>
              </a:pPr>
              <a:endParaRPr lang="en-TR" sz="1050" dirty="0"/>
            </a:p>
            <a:p>
              <a:pPr marL="171450" lvl="0" indent="-171450">
                <a:buFont typeface="Arial" panose="020B0604020202020204" pitchFamily="34" charset="0"/>
                <a:buChar char="•"/>
              </a:pPr>
              <a:endParaRPr lang="en-US" sz="1050" dirty="0"/>
            </a:p>
          </p:txBody>
        </p:sp>
        <p:sp>
          <p:nvSpPr>
            <p:cNvPr id="12" name="TextBox 11">
              <a:extLst>
                <a:ext uri="{FF2B5EF4-FFF2-40B4-BE49-F238E27FC236}">
                  <a16:creationId xmlns:a16="http://schemas.microsoft.com/office/drawing/2014/main" id="{1A251E6B-17B2-F64C-84D0-D58539699D33}"/>
                </a:ext>
              </a:extLst>
            </p:cNvPr>
            <p:cNvSpPr txBox="1"/>
            <p:nvPr/>
          </p:nvSpPr>
          <p:spPr>
            <a:xfrm>
              <a:off x="6840511" y="155955"/>
              <a:ext cx="2054375" cy="369332"/>
            </a:xfrm>
            <a:prstGeom prst="rect">
              <a:avLst/>
            </a:prstGeom>
            <a:noFill/>
          </p:spPr>
          <p:txBody>
            <a:bodyPr wrap="square" rtlCol="0">
              <a:spAutoFit/>
            </a:bodyPr>
            <a:lstStyle/>
            <a:p>
              <a:r>
                <a:rPr lang="en-US" dirty="0"/>
                <a:t>Resources </a:t>
              </a:r>
            </a:p>
          </p:txBody>
        </p:sp>
        <p:pic>
          <p:nvPicPr>
            <p:cNvPr id="20" name="Graphic 19" descr="Cycle with people">
              <a:extLst>
                <a:ext uri="{FF2B5EF4-FFF2-40B4-BE49-F238E27FC236}">
                  <a16:creationId xmlns:a16="http://schemas.microsoft.com/office/drawing/2014/main" id="{E4771EF7-A0D0-874C-AFC3-E2117A2402E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35848" y="26034"/>
              <a:ext cx="536194" cy="536194"/>
            </a:xfrm>
            <a:prstGeom prst="rect">
              <a:avLst/>
            </a:prstGeom>
          </p:spPr>
        </p:pic>
      </p:grpSp>
      <p:grpSp>
        <p:nvGrpSpPr>
          <p:cNvPr id="26" name="Group 25">
            <a:extLst>
              <a:ext uri="{FF2B5EF4-FFF2-40B4-BE49-F238E27FC236}">
                <a16:creationId xmlns:a16="http://schemas.microsoft.com/office/drawing/2014/main" id="{E04E5222-4870-F943-AA17-F83827676ADD}"/>
              </a:ext>
            </a:extLst>
          </p:cNvPr>
          <p:cNvGrpSpPr/>
          <p:nvPr/>
        </p:nvGrpSpPr>
        <p:grpSpPr>
          <a:xfrm>
            <a:off x="9393835" y="107198"/>
            <a:ext cx="3098688" cy="6203659"/>
            <a:chOff x="9393835" y="107198"/>
            <a:chExt cx="3098688" cy="6203659"/>
          </a:xfrm>
        </p:grpSpPr>
        <p:sp>
          <p:nvSpPr>
            <p:cNvPr id="7" name="Rectangle 6">
              <a:extLst>
                <a:ext uri="{FF2B5EF4-FFF2-40B4-BE49-F238E27FC236}">
                  <a16:creationId xmlns:a16="http://schemas.microsoft.com/office/drawing/2014/main" id="{0323C3EF-A34B-064E-AB07-5F0D6C8C1E4A}"/>
                </a:ext>
              </a:extLst>
            </p:cNvPr>
            <p:cNvSpPr/>
            <p:nvPr/>
          </p:nvSpPr>
          <p:spPr>
            <a:xfrm>
              <a:off x="9393835" y="539644"/>
              <a:ext cx="2518347" cy="577121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endParaRPr lang="en-GB" sz="1000" dirty="0"/>
            </a:p>
            <a:p>
              <a:pPr lvl="0"/>
              <a:endParaRPr lang="en-GB" sz="1000" dirty="0"/>
            </a:p>
            <a:p>
              <a:pPr marL="285750" lvl="0" indent="-285750">
                <a:buFont typeface="Arial" panose="020B0604020202020204" pitchFamily="34" charset="0"/>
                <a:buChar char="•"/>
              </a:pPr>
              <a:r>
                <a:rPr lang="en-GB" sz="1400" dirty="0"/>
                <a:t>Ensure accessible, effective, efficient, equitable, quality health services the population need in accordance with the needs assessment for proportional COVID-19 response in addition to care to non-COVID-19 patients. </a:t>
              </a:r>
              <a:endParaRPr lang="en-TR" sz="1400" dirty="0"/>
            </a:p>
            <a:p>
              <a:pPr marL="285750" indent="-285750">
                <a:buFont typeface="Arial" panose="020B0604020202020204" pitchFamily="34" charset="0"/>
                <a:buChar char="•"/>
              </a:pPr>
              <a:r>
                <a:rPr lang="en-GB" sz="1400" dirty="0"/>
                <a:t>In case of second wave of the novel coronavirus epidemic/pandemic, provide the necessary health services</a:t>
              </a:r>
            </a:p>
            <a:p>
              <a:endParaRPr lang="en-GB" sz="1000" dirty="0"/>
            </a:p>
            <a:p>
              <a:pPr marL="171450" indent="-171450">
                <a:buFont typeface="Arial" panose="020B0604020202020204" pitchFamily="34" charset="0"/>
                <a:buChar char="•"/>
              </a:pPr>
              <a:endParaRPr lang="en-GB" sz="1000" dirty="0"/>
            </a:p>
            <a:p>
              <a:pPr marL="171450" indent="-171450">
                <a:buFont typeface="Arial" panose="020B0604020202020204" pitchFamily="34" charset="0"/>
                <a:buChar char="•"/>
              </a:pPr>
              <a:endParaRPr lang="en-GB" sz="1000" dirty="0"/>
            </a:p>
            <a:p>
              <a:pPr marL="171450" indent="-171450">
                <a:buFont typeface="Arial" panose="020B0604020202020204" pitchFamily="34" charset="0"/>
                <a:buChar char="•"/>
              </a:pPr>
              <a:endParaRPr lang="en-GB" sz="1000" dirty="0"/>
            </a:p>
            <a:p>
              <a:pPr marL="171450" indent="-171450">
                <a:buFont typeface="Arial" panose="020B0604020202020204" pitchFamily="34" charset="0"/>
                <a:buChar char="•"/>
              </a:pPr>
              <a:endParaRPr lang="en-GB" sz="1000" dirty="0"/>
            </a:p>
            <a:p>
              <a:pPr marL="171450" indent="-171450">
                <a:buFont typeface="Arial" panose="020B0604020202020204" pitchFamily="34" charset="0"/>
                <a:buChar char="•"/>
              </a:pPr>
              <a:endParaRPr lang="en-GB" sz="1000" dirty="0"/>
            </a:p>
            <a:p>
              <a:pPr lvl="0"/>
              <a:endParaRPr lang="en-TR" sz="900" dirty="0"/>
            </a:p>
          </p:txBody>
        </p:sp>
        <p:sp>
          <p:nvSpPr>
            <p:cNvPr id="13" name="TextBox 12">
              <a:extLst>
                <a:ext uri="{FF2B5EF4-FFF2-40B4-BE49-F238E27FC236}">
                  <a16:creationId xmlns:a16="http://schemas.microsoft.com/office/drawing/2014/main" id="{2D128673-5F4C-4E44-ADC3-BBF967067998}"/>
                </a:ext>
              </a:extLst>
            </p:cNvPr>
            <p:cNvSpPr txBox="1"/>
            <p:nvPr/>
          </p:nvSpPr>
          <p:spPr>
            <a:xfrm>
              <a:off x="9864249" y="137620"/>
              <a:ext cx="2628274" cy="369332"/>
            </a:xfrm>
            <a:prstGeom prst="rect">
              <a:avLst/>
            </a:prstGeom>
            <a:noFill/>
          </p:spPr>
          <p:txBody>
            <a:bodyPr wrap="square" rtlCol="0">
              <a:spAutoFit/>
            </a:bodyPr>
            <a:lstStyle/>
            <a:p>
              <a:r>
                <a:rPr lang="en-US" dirty="0"/>
                <a:t>Service Delivery </a:t>
              </a:r>
            </a:p>
          </p:txBody>
        </p:sp>
        <p:pic>
          <p:nvPicPr>
            <p:cNvPr id="22" name="Graphic 21" descr="Signal">
              <a:extLst>
                <a:ext uri="{FF2B5EF4-FFF2-40B4-BE49-F238E27FC236}">
                  <a16:creationId xmlns:a16="http://schemas.microsoft.com/office/drawing/2014/main" id="{A408AC40-7C81-854D-98B9-EA751AD7DBD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414544" y="107198"/>
              <a:ext cx="428996" cy="428996"/>
            </a:xfrm>
            <a:prstGeom prst="rect">
              <a:avLst/>
            </a:prstGeom>
          </p:spPr>
        </p:pic>
      </p:grpSp>
    </p:spTree>
    <p:extLst>
      <p:ext uri="{BB962C8B-B14F-4D97-AF65-F5344CB8AC3E}">
        <p14:creationId xmlns:p14="http://schemas.microsoft.com/office/powerpoint/2010/main" val="27719707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5F4A5-D1AC-A849-BD0B-552D4CE2E4D7}"/>
              </a:ext>
            </a:extLst>
          </p:cNvPr>
          <p:cNvSpPr>
            <a:spLocks noGrp="1"/>
          </p:cNvSpPr>
          <p:nvPr>
            <p:ph type="title"/>
          </p:nvPr>
        </p:nvSpPr>
        <p:spPr>
          <a:xfrm>
            <a:off x="6894072" y="988741"/>
            <a:ext cx="4493272" cy="4880518"/>
          </a:xfrm>
          <a:noFill/>
          <a:ln>
            <a:noFill/>
          </a:ln>
        </p:spPr>
        <p:txBody>
          <a:bodyPr vert="horz" wrap="square" lIns="274320" tIns="182880" rIns="274320" bIns="182880" rtlCol="0" anchor="ctr" anchorCtr="1">
            <a:normAutofit/>
          </a:bodyPr>
          <a:lstStyle/>
          <a:p>
            <a:pPr algn="l"/>
            <a:r>
              <a:rPr lang="en-US" sz="4000" kern="1200" cap="all" spc="200" baseline="0">
                <a:solidFill>
                  <a:schemeClr val="tx1"/>
                </a:solidFill>
                <a:latin typeface="+mj-lt"/>
                <a:ea typeface="+mj-ea"/>
                <a:cs typeface="+mj-cs"/>
              </a:rPr>
              <a:t>Thank you</a:t>
            </a:r>
          </a:p>
        </p:txBody>
      </p:sp>
      <p:sp>
        <p:nvSpPr>
          <p:cNvPr id="7" name="Rectangle 6">
            <a:extLst>
              <a:ext uri="{FF2B5EF4-FFF2-40B4-BE49-F238E27FC236}">
                <a16:creationId xmlns:a16="http://schemas.microsoft.com/office/drawing/2014/main" id="{54C2DAE2-218D-4A25-B87E-0D127537D9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tx2">
              <a:alpha val="8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9" name="Rectangle 8">
            <a:extLst>
              <a:ext uri="{FF2B5EF4-FFF2-40B4-BE49-F238E27FC236}">
                <a16:creationId xmlns:a16="http://schemas.microsoft.com/office/drawing/2014/main" id="{0ACAC028-8D8C-4611-B62E-B9FFDA14D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465377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964610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E695C-4B7E-AE4B-8893-0243BC76D876}"/>
              </a:ext>
            </a:extLst>
          </p:cNvPr>
          <p:cNvSpPr>
            <a:spLocks noGrp="1"/>
          </p:cNvSpPr>
          <p:nvPr>
            <p:ph type="title"/>
          </p:nvPr>
        </p:nvSpPr>
        <p:spPr/>
        <p:txBody>
          <a:bodyPr/>
          <a:lstStyle/>
          <a:p>
            <a:r>
              <a:rPr lang="en-US" dirty="0"/>
              <a:t>Summary Health System Resilience Strategy priority areas - </a:t>
            </a:r>
            <a:r>
              <a:rPr lang="en-US" i="1" dirty="0"/>
              <a:t>Planning</a:t>
            </a:r>
          </a:p>
        </p:txBody>
      </p:sp>
      <p:graphicFrame>
        <p:nvGraphicFramePr>
          <p:cNvPr id="4" name="Content Placeholder 3">
            <a:extLst>
              <a:ext uri="{FF2B5EF4-FFF2-40B4-BE49-F238E27FC236}">
                <a16:creationId xmlns:a16="http://schemas.microsoft.com/office/drawing/2014/main" id="{0B882B3F-A8D2-7C48-A589-D364FDB3AD30}"/>
              </a:ext>
            </a:extLst>
          </p:cNvPr>
          <p:cNvGraphicFramePr>
            <a:graphicFrameLocks noGrp="1"/>
          </p:cNvGraphicFramePr>
          <p:nvPr>
            <p:ph idx="1"/>
            <p:extLst>
              <p:ext uri="{D42A27DB-BD31-4B8C-83A1-F6EECF244321}">
                <p14:modId xmlns:p14="http://schemas.microsoft.com/office/powerpoint/2010/main" val="254419718"/>
              </p:ext>
            </p:extLst>
          </p:nvPr>
        </p:nvGraphicFramePr>
        <p:xfrm>
          <a:off x="235527" y="2333521"/>
          <a:ext cx="11374582" cy="45937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ular Callout 4">
            <a:extLst>
              <a:ext uri="{FF2B5EF4-FFF2-40B4-BE49-F238E27FC236}">
                <a16:creationId xmlns:a16="http://schemas.microsoft.com/office/drawing/2014/main" id="{FE6F0238-8B3F-BA4E-A573-12D9F4D29E5C}"/>
              </a:ext>
            </a:extLst>
          </p:cNvPr>
          <p:cNvSpPr/>
          <p:nvPr/>
        </p:nvSpPr>
        <p:spPr>
          <a:xfrm>
            <a:off x="581891" y="2487706"/>
            <a:ext cx="2011680" cy="1882588"/>
          </a:xfrm>
          <a:prstGeom prst="wedgeRectCallout">
            <a:avLst>
              <a:gd name="adj1" fmla="val 97825"/>
              <a:gd name="adj2" fmla="val 60229"/>
            </a:avLst>
          </a:prstGeom>
          <a:solidFill>
            <a:srgbClr val="88B6A8"/>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a:t>For future shocks, the government  needs to consider following </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BD69153-71D7-3D49-8BF4-FF56ECCCE615}"/>
                  </a:ext>
                </a:extLst>
              </p:cNvPr>
              <p:cNvSpPr txBox="1"/>
              <p:nvPr/>
            </p:nvSpPr>
            <p:spPr>
              <a:xfrm>
                <a:off x="3367143" y="3244334"/>
                <a:ext cx="75303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9BAFB6"/>
                          </a:solidFill>
                          <a:latin typeface="Cambria Math" panose="02040503050406030204" pitchFamily="18" charset="0"/>
                        </a:rPr>
                        <m:t>𝟏</m:t>
                      </m:r>
                      <m:r>
                        <a:rPr lang="en-US" sz="2000" b="1" i="1" smtClean="0">
                          <a:solidFill>
                            <a:srgbClr val="9BAFB6"/>
                          </a:solidFill>
                          <a:latin typeface="Cambria Math" panose="02040503050406030204" pitchFamily="18" charset="0"/>
                        </a:rPr>
                        <m:t> </m:t>
                      </m:r>
                    </m:oMath>
                  </m:oMathPara>
                </a14:m>
                <a:endParaRPr lang="en-US" sz="2000" b="1" dirty="0">
                  <a:solidFill>
                    <a:srgbClr val="9BAFB6"/>
                  </a:solidFill>
                </a:endParaRPr>
              </a:p>
            </p:txBody>
          </p:sp>
        </mc:Choice>
        <mc:Fallback xmlns="">
          <p:sp>
            <p:nvSpPr>
              <p:cNvPr id="6" name="TextBox 5">
                <a:extLst>
                  <a:ext uri="{FF2B5EF4-FFF2-40B4-BE49-F238E27FC236}">
                    <a16:creationId xmlns:a16="http://schemas.microsoft.com/office/drawing/2014/main" id="{7BD69153-71D7-3D49-8BF4-FF56ECCCE615}"/>
                  </a:ext>
                </a:extLst>
              </p:cNvPr>
              <p:cNvSpPr txBox="1">
                <a:spLocks noRot="1" noChangeAspect="1" noMove="1" noResize="1" noEditPoints="1" noAdjustHandles="1" noChangeArrowheads="1" noChangeShapeType="1" noTextEdit="1"/>
              </p:cNvSpPr>
              <p:nvPr/>
            </p:nvSpPr>
            <p:spPr>
              <a:xfrm>
                <a:off x="3367143" y="3244334"/>
                <a:ext cx="753036" cy="400110"/>
              </a:xfrm>
              <a:prstGeom prst="rect">
                <a:avLst/>
              </a:prstGeom>
              <a:blipFill>
                <a:blip r:embed="rId8"/>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AA1B9CF-CF27-6242-BCCE-1A06DF68E51E}"/>
                  </a:ext>
                </a:extLst>
              </p:cNvPr>
              <p:cNvSpPr txBox="1"/>
              <p:nvPr/>
            </p:nvSpPr>
            <p:spPr>
              <a:xfrm>
                <a:off x="8040527" y="3274815"/>
                <a:ext cx="75303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7BB88C"/>
                          </a:solidFill>
                          <a:latin typeface="Cambria Math" panose="02040503050406030204" pitchFamily="18" charset="0"/>
                        </a:rPr>
                        <m:t>𝟐</m:t>
                      </m:r>
                      <m:r>
                        <a:rPr lang="en-US" sz="2000" b="1" i="1" smtClean="0">
                          <a:solidFill>
                            <a:srgbClr val="7BB88C"/>
                          </a:solidFill>
                          <a:latin typeface="Cambria Math" panose="02040503050406030204" pitchFamily="18" charset="0"/>
                        </a:rPr>
                        <m:t> </m:t>
                      </m:r>
                    </m:oMath>
                  </m:oMathPara>
                </a14:m>
                <a:endParaRPr lang="en-US" sz="2000" b="1" dirty="0">
                  <a:solidFill>
                    <a:srgbClr val="7BB88C"/>
                  </a:solidFill>
                </a:endParaRPr>
              </a:p>
            </p:txBody>
          </p:sp>
        </mc:Choice>
        <mc:Fallback xmlns="">
          <p:sp>
            <p:nvSpPr>
              <p:cNvPr id="8" name="TextBox 7">
                <a:extLst>
                  <a:ext uri="{FF2B5EF4-FFF2-40B4-BE49-F238E27FC236}">
                    <a16:creationId xmlns:a16="http://schemas.microsoft.com/office/drawing/2014/main" id="{6AA1B9CF-CF27-6242-BCCE-1A06DF68E51E}"/>
                  </a:ext>
                </a:extLst>
              </p:cNvPr>
              <p:cNvSpPr txBox="1">
                <a:spLocks noRot="1" noChangeAspect="1" noMove="1" noResize="1" noEditPoints="1" noAdjustHandles="1" noChangeArrowheads="1" noChangeShapeType="1" noTextEdit="1"/>
              </p:cNvSpPr>
              <p:nvPr/>
            </p:nvSpPr>
            <p:spPr>
              <a:xfrm>
                <a:off x="8040527" y="3274815"/>
                <a:ext cx="753036" cy="400110"/>
              </a:xfrm>
              <a:prstGeom prst="rect">
                <a:avLst/>
              </a:prstGeom>
              <a:blipFill>
                <a:blip r:embed="rId9"/>
                <a:stretch>
                  <a:fillRect b="-187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67BECE3-79B4-C246-A5E0-4CD7F1CC0A9E}"/>
                  </a:ext>
                </a:extLst>
              </p:cNvPr>
              <p:cNvSpPr txBox="1"/>
              <p:nvPr/>
            </p:nvSpPr>
            <p:spPr>
              <a:xfrm>
                <a:off x="3367143" y="5448653"/>
                <a:ext cx="753036" cy="400110"/>
              </a:xfrm>
              <a:prstGeom prst="rect">
                <a:avLst/>
              </a:prstGeom>
              <a:noFill/>
            </p:spPr>
            <p:txBody>
              <a:bodyPr wrap="square" rtlCol="0">
                <a:spAutoFit/>
              </a:bodyPr>
              <a:lstStyle/>
              <a:p>
                <a14:m>
                  <m:oMath xmlns:m="http://schemas.openxmlformats.org/officeDocument/2006/math">
                    <m:r>
                      <a:rPr lang="en-US" sz="2000" b="1" i="1" smtClean="0">
                        <a:solidFill>
                          <a:srgbClr val="9FC057"/>
                        </a:solidFill>
                        <a:latin typeface="Cambria Math" panose="02040503050406030204" pitchFamily="18" charset="0"/>
                      </a:rPr>
                      <m:t> </m:t>
                    </m:r>
                  </m:oMath>
                </a14:m>
                <a:r>
                  <a:rPr lang="en-US" sz="2000" b="1" dirty="0">
                    <a:solidFill>
                      <a:srgbClr val="9FC057"/>
                    </a:solidFill>
                  </a:rPr>
                  <a:t>3</a:t>
                </a:r>
              </a:p>
            </p:txBody>
          </p:sp>
        </mc:Choice>
        <mc:Fallback xmlns="">
          <p:sp>
            <p:nvSpPr>
              <p:cNvPr id="9" name="TextBox 8">
                <a:extLst>
                  <a:ext uri="{FF2B5EF4-FFF2-40B4-BE49-F238E27FC236}">
                    <a16:creationId xmlns:a16="http://schemas.microsoft.com/office/drawing/2014/main" id="{C67BECE3-79B4-C246-A5E0-4CD7F1CC0A9E}"/>
                  </a:ext>
                </a:extLst>
              </p:cNvPr>
              <p:cNvSpPr txBox="1">
                <a:spLocks noRot="1" noChangeAspect="1" noMove="1" noResize="1" noEditPoints="1" noAdjustHandles="1" noChangeArrowheads="1" noChangeShapeType="1" noTextEdit="1"/>
              </p:cNvSpPr>
              <p:nvPr/>
            </p:nvSpPr>
            <p:spPr>
              <a:xfrm>
                <a:off x="3367143" y="5448653"/>
                <a:ext cx="753036" cy="400110"/>
              </a:xfrm>
              <a:prstGeom prst="rect">
                <a:avLst/>
              </a:prstGeom>
              <a:blipFill>
                <a:blip r:embed="rId10"/>
                <a:stretch>
                  <a:fillRect l="-3333" t="-6061" b="-212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02DA4DC-10AC-3347-97EE-603099E75EB5}"/>
                  </a:ext>
                </a:extLst>
              </p:cNvPr>
              <p:cNvSpPr txBox="1"/>
              <p:nvPr/>
            </p:nvSpPr>
            <p:spPr>
              <a:xfrm>
                <a:off x="8040527" y="5523976"/>
                <a:ext cx="75303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CA6731"/>
                          </a:solidFill>
                          <a:latin typeface="Cambria Math" panose="02040503050406030204" pitchFamily="18" charset="0"/>
                        </a:rPr>
                        <m:t>𝟒</m:t>
                      </m:r>
                    </m:oMath>
                  </m:oMathPara>
                </a14:m>
                <a:endParaRPr lang="en-US" sz="2000" b="1" dirty="0">
                  <a:solidFill>
                    <a:srgbClr val="CA6731"/>
                  </a:solidFill>
                </a:endParaRPr>
              </a:p>
            </p:txBody>
          </p:sp>
        </mc:Choice>
        <mc:Fallback xmlns="">
          <p:sp>
            <p:nvSpPr>
              <p:cNvPr id="10" name="TextBox 9">
                <a:extLst>
                  <a:ext uri="{FF2B5EF4-FFF2-40B4-BE49-F238E27FC236}">
                    <a16:creationId xmlns:a16="http://schemas.microsoft.com/office/drawing/2014/main" id="{602DA4DC-10AC-3347-97EE-603099E75EB5}"/>
                  </a:ext>
                </a:extLst>
              </p:cNvPr>
              <p:cNvSpPr txBox="1">
                <a:spLocks noRot="1" noChangeAspect="1" noMove="1" noResize="1" noEditPoints="1" noAdjustHandles="1" noChangeArrowheads="1" noChangeShapeType="1" noTextEdit="1"/>
              </p:cNvSpPr>
              <p:nvPr/>
            </p:nvSpPr>
            <p:spPr>
              <a:xfrm>
                <a:off x="8040527" y="5523976"/>
                <a:ext cx="753036" cy="400110"/>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20249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E0FE0-ABD1-6445-8EBF-5ADF6FC7374A}"/>
              </a:ext>
            </a:extLst>
          </p:cNvPr>
          <p:cNvSpPr>
            <a:spLocks noGrp="1"/>
          </p:cNvSpPr>
          <p:nvPr>
            <p:ph type="title"/>
          </p:nvPr>
        </p:nvSpPr>
        <p:spPr/>
        <p:txBody>
          <a:bodyPr>
            <a:normAutofit fontScale="90000"/>
          </a:bodyPr>
          <a:lstStyle/>
          <a:p>
            <a:r>
              <a:rPr lang="en-US" dirty="0"/>
              <a:t>Summary Health System Resilience Strategy priority areas –</a:t>
            </a:r>
            <a:r>
              <a:rPr lang="en-US" i="1" dirty="0"/>
              <a:t>Actions and resource allocation</a:t>
            </a:r>
          </a:p>
        </p:txBody>
      </p:sp>
      <p:sp>
        <p:nvSpPr>
          <p:cNvPr id="3" name="Content Placeholder 2">
            <a:extLst>
              <a:ext uri="{FF2B5EF4-FFF2-40B4-BE49-F238E27FC236}">
                <a16:creationId xmlns:a16="http://schemas.microsoft.com/office/drawing/2014/main" id="{E563417C-86E1-754E-8A53-A704D76990E9}"/>
              </a:ext>
            </a:extLst>
          </p:cNvPr>
          <p:cNvSpPr>
            <a:spLocks noGrp="1"/>
          </p:cNvSpPr>
          <p:nvPr>
            <p:ph idx="1"/>
          </p:nvPr>
        </p:nvSpPr>
        <p:spPr>
          <a:xfrm>
            <a:off x="2231136" y="2412575"/>
            <a:ext cx="7729728" cy="493463"/>
          </a:xfrm>
        </p:spPr>
        <p:txBody>
          <a:bodyPr>
            <a:normAutofit fontScale="85000" lnSpcReduction="10000"/>
          </a:bodyPr>
          <a:lstStyle/>
          <a:p>
            <a:pPr marL="0" indent="0">
              <a:buNone/>
            </a:pPr>
            <a:r>
              <a:rPr lang="en-GB" dirty="0"/>
              <a:t>The following </a:t>
            </a:r>
            <a:r>
              <a:rPr lang="en-GB" b="1" dirty="0"/>
              <a:t>actions</a:t>
            </a:r>
            <a:r>
              <a:rPr lang="en-GB" dirty="0"/>
              <a:t> can be funded in future in areas related to potential health threats:</a:t>
            </a:r>
            <a:endParaRPr lang="en-TR" dirty="0"/>
          </a:p>
        </p:txBody>
      </p:sp>
      <p:graphicFrame>
        <p:nvGraphicFramePr>
          <p:cNvPr id="4" name="Content Placeholder 3">
            <a:extLst>
              <a:ext uri="{FF2B5EF4-FFF2-40B4-BE49-F238E27FC236}">
                <a16:creationId xmlns:a16="http://schemas.microsoft.com/office/drawing/2014/main" id="{3E421E34-AAB1-214D-8583-2F3D1ACCCDFF}"/>
              </a:ext>
            </a:extLst>
          </p:cNvPr>
          <p:cNvGraphicFramePr>
            <a:graphicFrameLocks/>
          </p:cNvGraphicFramePr>
          <p:nvPr/>
        </p:nvGraphicFramePr>
        <p:xfrm>
          <a:off x="636175" y="2323652"/>
          <a:ext cx="10725374" cy="43783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9119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279AF-5280-A343-9E34-191074054501}"/>
              </a:ext>
            </a:extLst>
          </p:cNvPr>
          <p:cNvSpPr>
            <a:spLocks noGrp="1"/>
          </p:cNvSpPr>
          <p:nvPr>
            <p:ph type="title"/>
          </p:nvPr>
        </p:nvSpPr>
        <p:spPr/>
        <p:txBody>
          <a:bodyPr/>
          <a:lstStyle/>
          <a:p>
            <a:r>
              <a:rPr lang="en-US" dirty="0"/>
              <a:t>General Recommendations (</a:t>
            </a:r>
            <a:r>
              <a:rPr lang="en-US" dirty="0" err="1"/>
              <a:t>i</a:t>
            </a:r>
            <a:r>
              <a:rPr lang="en-US" dirty="0"/>
              <a:t>)</a:t>
            </a:r>
          </a:p>
        </p:txBody>
      </p:sp>
      <p:sp>
        <p:nvSpPr>
          <p:cNvPr id="3" name="Content Placeholder 2">
            <a:extLst>
              <a:ext uri="{FF2B5EF4-FFF2-40B4-BE49-F238E27FC236}">
                <a16:creationId xmlns:a16="http://schemas.microsoft.com/office/drawing/2014/main" id="{9613093E-4079-1244-A699-2D5C15EBD969}"/>
              </a:ext>
            </a:extLst>
          </p:cNvPr>
          <p:cNvSpPr>
            <a:spLocks noGrp="1"/>
          </p:cNvSpPr>
          <p:nvPr>
            <p:ph idx="1"/>
          </p:nvPr>
        </p:nvSpPr>
        <p:spPr/>
        <p:txBody>
          <a:bodyPr>
            <a:normAutofit fontScale="92500" lnSpcReduction="20000"/>
          </a:bodyPr>
          <a:lstStyle/>
          <a:p>
            <a:pPr lvl="0"/>
            <a:r>
              <a:rPr lang="en-GB" dirty="0"/>
              <a:t>Effective coordination between the functions/building blocks of the health care system;</a:t>
            </a:r>
            <a:endParaRPr lang="en-TR" dirty="0"/>
          </a:p>
          <a:p>
            <a:pPr lvl="0"/>
            <a:r>
              <a:rPr lang="en-GB" dirty="0"/>
              <a:t>Strengthening preparedness at community level and involving civil sector organizations and patient groups into policy making;</a:t>
            </a:r>
            <a:endParaRPr lang="en-TR" dirty="0"/>
          </a:p>
          <a:p>
            <a:pPr lvl="0"/>
            <a:r>
              <a:rPr lang="en-GB" dirty="0"/>
              <a:t>Clear vision and feasible national health strategy providing a view for health system reform and strengthening beyond the scope of the health system resilience strategy itself;</a:t>
            </a:r>
            <a:endParaRPr lang="en-TR" dirty="0"/>
          </a:p>
          <a:p>
            <a:pPr lvl="0"/>
            <a:r>
              <a:rPr lang="en-GB" dirty="0"/>
              <a:t>Commitment of the Government to develop and implement heath system resilience strategy and national health strategy;</a:t>
            </a:r>
            <a:endParaRPr lang="en-TR" dirty="0"/>
          </a:p>
          <a:p>
            <a:pPr lvl="0"/>
            <a:r>
              <a:rPr lang="en-GB" dirty="0"/>
              <a:t>Communication with key stakeholders as well as the wider public, including policy dialogue as part of decision-making process;</a:t>
            </a:r>
            <a:endParaRPr lang="en-TR" dirty="0"/>
          </a:p>
          <a:p>
            <a:pPr marL="0" indent="0">
              <a:buNone/>
            </a:pPr>
            <a:endParaRPr lang="en-US" dirty="0"/>
          </a:p>
        </p:txBody>
      </p:sp>
    </p:spTree>
    <p:extLst>
      <p:ext uri="{BB962C8B-B14F-4D97-AF65-F5344CB8AC3E}">
        <p14:creationId xmlns:p14="http://schemas.microsoft.com/office/powerpoint/2010/main" val="508277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C2E35-8724-9743-A6FD-FCAA26E63EB7}"/>
              </a:ext>
            </a:extLst>
          </p:cNvPr>
          <p:cNvSpPr>
            <a:spLocks noGrp="1"/>
          </p:cNvSpPr>
          <p:nvPr>
            <p:ph type="title"/>
          </p:nvPr>
        </p:nvSpPr>
        <p:spPr/>
        <p:txBody>
          <a:bodyPr/>
          <a:lstStyle/>
          <a:p>
            <a:r>
              <a:rPr lang="en-US" dirty="0"/>
              <a:t>General Recommendations (ii)</a:t>
            </a:r>
          </a:p>
        </p:txBody>
      </p:sp>
      <p:sp>
        <p:nvSpPr>
          <p:cNvPr id="3" name="Content Placeholder 2">
            <a:extLst>
              <a:ext uri="{FF2B5EF4-FFF2-40B4-BE49-F238E27FC236}">
                <a16:creationId xmlns:a16="http://schemas.microsoft.com/office/drawing/2014/main" id="{CA98E13F-FA7F-3B42-81F6-E4E3CBC2AD0F}"/>
              </a:ext>
            </a:extLst>
          </p:cNvPr>
          <p:cNvSpPr>
            <a:spLocks noGrp="1"/>
          </p:cNvSpPr>
          <p:nvPr>
            <p:ph idx="1"/>
          </p:nvPr>
        </p:nvSpPr>
        <p:spPr/>
        <p:txBody>
          <a:bodyPr>
            <a:normAutofit fontScale="92500" lnSpcReduction="20000"/>
          </a:bodyPr>
          <a:lstStyle/>
          <a:p>
            <a:pPr lvl="0"/>
            <a:r>
              <a:rPr lang="en-GB" dirty="0"/>
              <a:t>Setting goals and objectives;</a:t>
            </a:r>
            <a:endParaRPr lang="en-TR" dirty="0"/>
          </a:p>
          <a:p>
            <a:pPr lvl="0"/>
            <a:r>
              <a:rPr lang="en-GB" dirty="0"/>
              <a:t>Continuous monitoring and evaluation of the progress according to the goals and objectives to recognize impact on the situation and support authorities through policy making circle;</a:t>
            </a:r>
            <a:endParaRPr lang="en-TR" dirty="0"/>
          </a:p>
          <a:p>
            <a:pPr lvl="0"/>
            <a:r>
              <a:rPr lang="en-GB" dirty="0"/>
              <a:t>Considering experiences and lessons learnt during the current pandemic and beliefs and truths about shock, change and coping;</a:t>
            </a:r>
            <a:endParaRPr lang="en-TR" dirty="0"/>
          </a:p>
          <a:p>
            <a:pPr lvl="0"/>
            <a:r>
              <a:rPr lang="en-GB" dirty="0"/>
              <a:t>Regulating panic and emotions that might be based on lack of information  or misinformation, as well as low or no trust in public authorities and medical/technical/scientific institutions;</a:t>
            </a:r>
            <a:endParaRPr lang="en-TR" dirty="0"/>
          </a:p>
          <a:p>
            <a:r>
              <a:rPr lang="en-GB" dirty="0"/>
              <a:t>Initiatives and being proactive to well prepare for similar or different shock in future that might challenge the health system and threaten the values and principles of provision of health care services</a:t>
            </a:r>
            <a:r>
              <a:rPr lang="en-TR" dirty="0"/>
              <a:t>. </a:t>
            </a:r>
            <a:endParaRPr lang="en-US" dirty="0"/>
          </a:p>
        </p:txBody>
      </p:sp>
    </p:spTree>
    <p:extLst>
      <p:ext uri="{BB962C8B-B14F-4D97-AF65-F5344CB8AC3E}">
        <p14:creationId xmlns:p14="http://schemas.microsoft.com/office/powerpoint/2010/main" val="3692377776"/>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TotalTime>
  <Words>5211</Words>
  <Application>Microsoft Macintosh PowerPoint</Application>
  <PresentationFormat>Widescreen</PresentationFormat>
  <Paragraphs>536</Paragraphs>
  <Slides>51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Cambria Math</vt:lpstr>
      <vt:lpstr>Georgia</vt:lpstr>
      <vt:lpstr>Gill Sans MT</vt:lpstr>
      <vt:lpstr>Parcel</vt:lpstr>
      <vt:lpstr>Review of resilience of the health care system in Georgia – Assessment of the response of the Government of Georgia to COVID-19</vt:lpstr>
      <vt:lpstr>Outline</vt:lpstr>
      <vt:lpstr>About the review </vt:lpstr>
      <vt:lpstr>methodology</vt:lpstr>
      <vt:lpstr>Summary Health System Resilience Strategy priority areas - Objectives</vt:lpstr>
      <vt:lpstr>Summary Health System Resilience Strategy priority areas - Planning</vt:lpstr>
      <vt:lpstr>Summary Health System Resilience Strategy priority areas –Actions and resource allocation</vt:lpstr>
      <vt:lpstr>General Recommendations (i)</vt:lpstr>
      <vt:lpstr>General Recommendations (ii)</vt:lpstr>
      <vt:lpstr>about CoVID-19 (SARS-CoV-2) </vt:lpstr>
      <vt:lpstr>PowerPoint Presentation</vt:lpstr>
      <vt:lpstr>COVID-19 response Phases</vt:lpstr>
      <vt:lpstr>What was Georgia’s approach to COVID-19?</vt:lpstr>
      <vt:lpstr>Covid-19 response in Georgia</vt:lpstr>
      <vt:lpstr>Stage 1 - Preventing the spread of the virus (1) </vt:lpstr>
      <vt:lpstr>The Interagency Coordination Council (ICC)</vt:lpstr>
      <vt:lpstr>Stage 1 - Preventing the spread of the virus (1I) </vt:lpstr>
      <vt:lpstr>Stage 2 - Management and recovery of the economy in the face of the global economic crisis  </vt:lpstr>
      <vt:lpstr>Stage 3: Protect the people in Georgia (i) </vt:lpstr>
      <vt:lpstr>PowerPoint Presentation</vt:lpstr>
      <vt:lpstr>Stage 3: Protect the people in Georgia (iI) </vt:lpstr>
      <vt:lpstr>Stage 4 - Recovery</vt:lpstr>
      <vt:lpstr>How did Health system in Georgia responded to COVID-19? </vt:lpstr>
      <vt:lpstr>Health care system’s response</vt:lpstr>
      <vt:lpstr>Health System’s response - Georgia</vt:lpstr>
      <vt:lpstr>Proportionate public health and health care system response (i)</vt:lpstr>
      <vt:lpstr>Proportionate public health and health care system response (ii) </vt:lpstr>
      <vt:lpstr>Provision of quality care</vt:lpstr>
      <vt:lpstr>Communication and information to communities and stakeholders</vt:lpstr>
      <vt:lpstr>Testing Practices (1)</vt:lpstr>
      <vt:lpstr>Testing Practices (11)</vt:lpstr>
      <vt:lpstr>Testing Practices (11i)</vt:lpstr>
      <vt:lpstr>Joint Three ministers’ executive order (1)</vt:lpstr>
      <vt:lpstr>Joint Three ministers’ executive order (1I) – Trade Regulations at the customs (General)</vt:lpstr>
      <vt:lpstr>Joint Three ministers’ executive order (I1I) - Citizens of Georgia</vt:lpstr>
      <vt:lpstr>Joint Three ministers’ executive order (IV) – international passport holders</vt:lpstr>
      <vt:lpstr>Post-COVID-19 period</vt:lpstr>
      <vt:lpstr>Indicators applicable for monitoring the implementation of the Country Preparedness and Response Plan </vt:lpstr>
      <vt:lpstr>Findings of the review</vt:lpstr>
      <vt:lpstr>economic recovery and post crisis actions </vt:lpstr>
      <vt:lpstr>PowerPoint Presentation</vt:lpstr>
      <vt:lpstr>PowerPoint Presentation</vt:lpstr>
      <vt:lpstr>Resources</vt:lpstr>
      <vt:lpstr>PowerPoint Presentation</vt:lpstr>
      <vt:lpstr>Recommendations</vt:lpstr>
      <vt:lpstr>Recommendations for Exit</vt:lpstr>
      <vt:lpstr>Recommendations for post-COVID-19 period</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of resilience of the health care system in Georgia – Assessment of the response of the Government of Georgia to COVID-19</dc:title>
  <dc:creator>Lika Gamgebeli</dc:creator>
  <cp:lastModifiedBy>Lika Gamgebeli</cp:lastModifiedBy>
  <cp:revision>26</cp:revision>
  <dcterms:created xsi:type="dcterms:W3CDTF">2020-07-29T11:07:08Z</dcterms:created>
  <dcterms:modified xsi:type="dcterms:W3CDTF">2020-07-30T10:42:01Z</dcterms:modified>
</cp:coreProperties>
</file>